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687"/>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021A-F603-0E77-76BA-24786E5E6C4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FD1575C-AD40-96C5-7257-6D37AA9BC9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DD0F813-45DA-CAED-763F-2E16A97B2AC8}"/>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74C4854C-6F89-1FA0-E06B-5A7B236C2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684BE-13C0-312E-C7AA-16D98DEC8137}"/>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336064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700C-6495-6C88-8C60-1DF38A93467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3E6E38-D0B6-BBB9-596E-1FE6EE1E0B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7C6367-D3C3-7CFE-EA43-F04E8678D4C1}"/>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6E196102-8041-A4DD-BD5F-FEAE97FFB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3F4EE0-B63F-F66F-CE8E-2BFF21606297}"/>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12015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C5AEB-E9F6-0FA9-2768-EBA33C7D20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FD8569-20E2-A9DB-41BA-FD93A09C2D5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168A3C-C769-ECA5-2804-DD19D195288C}"/>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D33DEBF8-2075-BAD0-B38E-64430C2FF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63454-0351-FC21-8B25-60421C0FD117}"/>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177239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AA1C-D5C0-0C1D-3BD0-F44DB111E7F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9F69A0-7CA6-533E-0FE5-D9F03898F9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68E8D7-D76D-FF80-EE69-DA716596A221}"/>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5FF112D3-8FB2-5963-7DAC-D34396E84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5D2D8-8D7A-5B02-AA4E-D35F6556025A}"/>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379540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7951-9717-8920-E365-CD556061BF1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5EF34B-2E84-3561-1EA9-01D3F3C5B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C7B36D-B3EB-AEEB-BBC8-76DF7E490C44}"/>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DE951D73-194A-93ED-E749-01CDA2C9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1000D-3600-1447-E437-D46A439CB66D}"/>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298752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653C-C121-6E03-174A-DF21EF1BBE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CF8DDE4-0117-2C7F-BCF4-992C8BACFBF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E56CCC-4A0C-428F-9383-7ADF244412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B13208-A652-3824-4C7E-3BA6B73F8998}"/>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6" name="Footer Placeholder 5">
            <a:extLst>
              <a:ext uri="{FF2B5EF4-FFF2-40B4-BE49-F238E27FC236}">
                <a16:creationId xmlns:a16="http://schemas.microsoft.com/office/drawing/2014/main" id="{36E30710-F358-0806-21E7-390E1778C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1D9722-0F78-ACDF-D3B6-95A3F49A4DC6}"/>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2840622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1E46-9AE5-BDC9-5A78-838508D9170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00527DF-946C-4198-8980-B52851505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FB233A-8473-F36D-FA66-1A22771E1FC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B953C19-0E5A-8EB3-481D-2B73D9894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9435A0-C657-A259-C3EE-EB7C2E317A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5F1CDA-2741-DB88-3B22-EC089F6D5E77}"/>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8" name="Footer Placeholder 7">
            <a:extLst>
              <a:ext uri="{FF2B5EF4-FFF2-40B4-BE49-F238E27FC236}">
                <a16:creationId xmlns:a16="http://schemas.microsoft.com/office/drawing/2014/main" id="{69962BC3-80D7-59C9-8D66-3AE61E79D2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2B6D08-D8F4-6282-E6F4-1673768B7597}"/>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341779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BF69D-8D12-B7CB-D252-59E83D8B51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E3F7E83-005C-5274-738A-C838217959BC}"/>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4" name="Footer Placeholder 3">
            <a:extLst>
              <a:ext uri="{FF2B5EF4-FFF2-40B4-BE49-F238E27FC236}">
                <a16:creationId xmlns:a16="http://schemas.microsoft.com/office/drawing/2014/main" id="{562CA8E9-A58B-EB2E-7199-5BED7555CF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F25DAB-BCAB-A4BB-AD0B-F2872F41BAC5}"/>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177624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3DB010-41CC-2F2D-7466-D1490A316718}"/>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3" name="Footer Placeholder 2">
            <a:extLst>
              <a:ext uri="{FF2B5EF4-FFF2-40B4-BE49-F238E27FC236}">
                <a16:creationId xmlns:a16="http://schemas.microsoft.com/office/drawing/2014/main" id="{A75C72BC-AB5B-AFE6-4CD0-07B220EDA8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1E39E-D77C-BE57-A360-4FA234E63458}"/>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2163802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3700-2FF0-084C-6F03-FCC6B80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46F83BC-38C8-6D21-E50D-30B1A265AD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A4B4B74-D362-B9F2-DA72-3844402D5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A30C84-9D9B-C820-56CC-A89E72947056}"/>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6" name="Footer Placeholder 5">
            <a:extLst>
              <a:ext uri="{FF2B5EF4-FFF2-40B4-BE49-F238E27FC236}">
                <a16:creationId xmlns:a16="http://schemas.microsoft.com/office/drawing/2014/main" id="{0F303181-5BA7-EFD0-F0B8-B5EAD545A4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B16D0-ECCE-001C-8E6F-2D4EC0ADFA63}"/>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3543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3C58-1D36-17DC-D43B-3C03D1443A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F519AC2-72F0-E4A9-4DDE-5870BB872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17E7B-13BA-5AFB-6469-FF9D4892C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28DD91B-5F89-5D2F-A54A-F919A1CB36B1}"/>
              </a:ext>
            </a:extLst>
          </p:cNvPr>
          <p:cNvSpPr>
            <a:spLocks noGrp="1"/>
          </p:cNvSpPr>
          <p:nvPr>
            <p:ph type="dt" sz="half" idx="10"/>
          </p:nvPr>
        </p:nvSpPr>
        <p:spPr/>
        <p:txBody>
          <a:bodyPr/>
          <a:lstStyle/>
          <a:p>
            <a:fld id="{BB0D908F-31DA-F44E-B9AE-C0EA5B10D9E7}" type="datetimeFigureOut">
              <a:rPr lang="en-US" smtClean="0"/>
              <a:t>12/9/24</a:t>
            </a:fld>
            <a:endParaRPr lang="en-US"/>
          </a:p>
        </p:txBody>
      </p:sp>
      <p:sp>
        <p:nvSpPr>
          <p:cNvPr id="6" name="Footer Placeholder 5">
            <a:extLst>
              <a:ext uri="{FF2B5EF4-FFF2-40B4-BE49-F238E27FC236}">
                <a16:creationId xmlns:a16="http://schemas.microsoft.com/office/drawing/2014/main" id="{BA47D5B3-4A78-722F-1DC5-31AC71C3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E7380-FAD6-1036-C181-A8B9FD551391}"/>
              </a:ext>
            </a:extLst>
          </p:cNvPr>
          <p:cNvSpPr>
            <a:spLocks noGrp="1"/>
          </p:cNvSpPr>
          <p:nvPr>
            <p:ph type="sldNum" sz="quarter" idx="12"/>
          </p:nvPr>
        </p:nvSpPr>
        <p:spPr/>
        <p:txBody>
          <a:bodyPr/>
          <a:lstStyle/>
          <a:p>
            <a:fld id="{02BD2876-7D76-C14D-AC68-90F8608D5EE2}" type="slidenum">
              <a:rPr lang="en-US" smtClean="0"/>
              <a:t>‹#›</a:t>
            </a:fld>
            <a:endParaRPr lang="en-US"/>
          </a:p>
        </p:txBody>
      </p:sp>
    </p:spTree>
    <p:extLst>
      <p:ext uri="{BB962C8B-B14F-4D97-AF65-F5344CB8AC3E}">
        <p14:creationId xmlns:p14="http://schemas.microsoft.com/office/powerpoint/2010/main" val="232388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4BC3D-264B-86EA-AE22-F35F118116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5C05664-21C6-6D49-5D32-CB97FCD4E0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8358C2-08A4-AEE6-2B1A-48D8DC69F2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D908F-31DA-F44E-B9AE-C0EA5B10D9E7}" type="datetimeFigureOut">
              <a:rPr lang="en-US" smtClean="0"/>
              <a:t>12/9/24</a:t>
            </a:fld>
            <a:endParaRPr lang="en-US"/>
          </a:p>
        </p:txBody>
      </p:sp>
      <p:sp>
        <p:nvSpPr>
          <p:cNvPr id="5" name="Footer Placeholder 4">
            <a:extLst>
              <a:ext uri="{FF2B5EF4-FFF2-40B4-BE49-F238E27FC236}">
                <a16:creationId xmlns:a16="http://schemas.microsoft.com/office/drawing/2014/main" id="{584A8E6C-6F66-63ED-1619-94CDB34EE1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D66AF1-A21C-5B7C-8869-482D82CB3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D2876-7D76-C14D-AC68-90F8608D5EE2}" type="slidenum">
              <a:rPr lang="en-US" smtClean="0"/>
              <a:t>‹#›</a:t>
            </a:fld>
            <a:endParaRPr lang="en-US"/>
          </a:p>
        </p:txBody>
      </p:sp>
    </p:spTree>
    <p:extLst>
      <p:ext uri="{BB962C8B-B14F-4D97-AF65-F5344CB8AC3E}">
        <p14:creationId xmlns:p14="http://schemas.microsoft.com/office/powerpoint/2010/main" val="3936578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6322-E84C-011A-BDA6-67BE57C81CE2}"/>
              </a:ext>
            </a:extLst>
          </p:cNvPr>
          <p:cNvSpPr>
            <a:spLocks noGrp="1"/>
          </p:cNvSpPr>
          <p:nvPr>
            <p:ph type="ctrTitle"/>
          </p:nvPr>
        </p:nvSpPr>
        <p:spPr/>
        <p:txBody>
          <a:bodyPr>
            <a:normAutofit fontScale="90000"/>
          </a:bodyPr>
          <a:lstStyle/>
          <a:p>
            <a:r>
              <a:rPr lang="en-IN" sz="6000" dirty="0">
                <a:solidFill>
                  <a:srgbClr val="000000"/>
                </a:solidFill>
                <a:latin typeface="Helvetica" pitchFamily="2" charset="0"/>
              </a:rPr>
              <a:t>Big Data Project</a:t>
            </a:r>
            <a:br>
              <a:rPr lang="en-IN" sz="6000" dirty="0">
                <a:solidFill>
                  <a:srgbClr val="000000"/>
                </a:solidFill>
                <a:latin typeface="Helvetica" pitchFamily="2" charset="0"/>
              </a:rPr>
            </a:br>
            <a:r>
              <a:rPr lang="en-IN" sz="6000" dirty="0">
                <a:solidFill>
                  <a:srgbClr val="000000"/>
                </a:solidFill>
                <a:latin typeface="Helvetica" pitchFamily="2" charset="0"/>
              </a:rPr>
              <a:t>Classification on Fit-Bit Data</a:t>
            </a:r>
            <a:br>
              <a:rPr lang="en-IN" sz="6000" dirty="0">
                <a:solidFill>
                  <a:srgbClr val="000000"/>
                </a:solidFill>
                <a:latin typeface="Helvetica" pitchFamily="2" charset="0"/>
              </a:rPr>
            </a:br>
            <a:endParaRPr lang="en-US" dirty="0"/>
          </a:p>
        </p:txBody>
      </p:sp>
      <p:sp>
        <p:nvSpPr>
          <p:cNvPr id="3" name="Subtitle 2">
            <a:extLst>
              <a:ext uri="{FF2B5EF4-FFF2-40B4-BE49-F238E27FC236}">
                <a16:creationId xmlns:a16="http://schemas.microsoft.com/office/drawing/2014/main" id="{B3A1E578-BE71-2D6F-2794-9786767404E8}"/>
              </a:ext>
            </a:extLst>
          </p:cNvPr>
          <p:cNvSpPr>
            <a:spLocks noGrp="1"/>
          </p:cNvSpPr>
          <p:nvPr>
            <p:ph type="subTitle" idx="1"/>
          </p:nvPr>
        </p:nvSpPr>
        <p:spPr/>
        <p:txBody>
          <a:bodyPr/>
          <a:lstStyle/>
          <a:p>
            <a:pPr algn="l"/>
            <a:r>
              <a:rPr lang="en-US" dirty="0"/>
              <a:t>Name: Ashwini Choudhary</a:t>
            </a:r>
          </a:p>
          <a:p>
            <a:pPr algn="l"/>
            <a:r>
              <a:rPr lang="en-US" dirty="0"/>
              <a:t>Course: MSc Big Data and Business Analytics</a:t>
            </a:r>
          </a:p>
          <a:p>
            <a:pPr algn="l"/>
            <a:r>
              <a:rPr lang="en-US" dirty="0"/>
              <a:t>Supervisor: </a:t>
            </a:r>
            <a:r>
              <a:rPr lang="en-US" dirty="0" err="1"/>
              <a:t>Prof.Madan</a:t>
            </a:r>
            <a:r>
              <a:rPr lang="en-US" dirty="0"/>
              <a:t> Radhakrishna</a:t>
            </a:r>
          </a:p>
          <a:p>
            <a:endParaRPr lang="en-US" dirty="0"/>
          </a:p>
        </p:txBody>
      </p:sp>
      <p:pic>
        <p:nvPicPr>
          <p:cNvPr id="5" name="Picture 4">
            <a:extLst>
              <a:ext uri="{FF2B5EF4-FFF2-40B4-BE49-F238E27FC236}">
                <a16:creationId xmlns:a16="http://schemas.microsoft.com/office/drawing/2014/main" id="{121F53E3-10C6-B80B-7B36-36B046D86CDE}"/>
              </a:ext>
            </a:extLst>
          </p:cNvPr>
          <p:cNvPicPr>
            <a:picLocks noChangeAspect="1"/>
          </p:cNvPicPr>
          <p:nvPr/>
        </p:nvPicPr>
        <p:blipFill>
          <a:blip r:embed="rId2"/>
          <a:stretch>
            <a:fillRect/>
          </a:stretch>
        </p:blipFill>
        <p:spPr>
          <a:xfrm>
            <a:off x="201938" y="153466"/>
            <a:ext cx="2428875" cy="1285875"/>
          </a:xfrm>
          <a:prstGeom prst="rect">
            <a:avLst/>
          </a:prstGeom>
        </p:spPr>
      </p:pic>
    </p:spTree>
    <p:extLst>
      <p:ext uri="{BB962C8B-B14F-4D97-AF65-F5344CB8AC3E}">
        <p14:creationId xmlns:p14="http://schemas.microsoft.com/office/powerpoint/2010/main" val="3001265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21D8-AF22-4D1D-3CDC-DE2308CC588E}"/>
              </a:ext>
            </a:extLst>
          </p:cNvPr>
          <p:cNvSpPr>
            <a:spLocks noGrp="1"/>
          </p:cNvSpPr>
          <p:nvPr>
            <p:ph type="title"/>
          </p:nvPr>
        </p:nvSpPr>
        <p:spPr/>
        <p:txBody>
          <a:bodyPr/>
          <a:lstStyle/>
          <a:p>
            <a:r>
              <a:rPr lang="en-US" dirty="0"/>
              <a:t>Features not consistent with Calories</a:t>
            </a:r>
          </a:p>
        </p:txBody>
      </p:sp>
      <p:pic>
        <p:nvPicPr>
          <p:cNvPr id="5" name="Content Placeholder 4">
            <a:extLst>
              <a:ext uri="{FF2B5EF4-FFF2-40B4-BE49-F238E27FC236}">
                <a16:creationId xmlns:a16="http://schemas.microsoft.com/office/drawing/2014/main" id="{A83798F2-634B-B4EA-1A97-26371E6648D7}"/>
              </a:ext>
            </a:extLst>
          </p:cNvPr>
          <p:cNvPicPr>
            <a:picLocks noGrp="1" noChangeAspect="1"/>
          </p:cNvPicPr>
          <p:nvPr>
            <p:ph idx="1"/>
          </p:nvPr>
        </p:nvPicPr>
        <p:blipFill>
          <a:blip r:embed="rId2"/>
          <a:stretch>
            <a:fillRect/>
          </a:stretch>
        </p:blipFill>
        <p:spPr>
          <a:xfrm>
            <a:off x="838200" y="1924729"/>
            <a:ext cx="10515600" cy="4153130"/>
          </a:xfrm>
        </p:spPr>
      </p:pic>
      <p:sp>
        <p:nvSpPr>
          <p:cNvPr id="7" name="TextBox 6">
            <a:extLst>
              <a:ext uri="{FF2B5EF4-FFF2-40B4-BE49-F238E27FC236}">
                <a16:creationId xmlns:a16="http://schemas.microsoft.com/office/drawing/2014/main" id="{FFFCF69F-44D7-201C-62C1-4D7C93B2271B}"/>
              </a:ext>
            </a:extLst>
          </p:cNvPr>
          <p:cNvSpPr txBox="1"/>
          <p:nvPr/>
        </p:nvSpPr>
        <p:spPr>
          <a:xfrm>
            <a:off x="1039660" y="6388274"/>
            <a:ext cx="1606337" cy="646331"/>
          </a:xfrm>
          <a:prstGeom prst="rect">
            <a:avLst/>
          </a:prstGeom>
          <a:noFill/>
        </p:spPr>
        <p:txBody>
          <a:bodyPr wrap="none" rtlCol="0">
            <a:spAutoFit/>
          </a:bodyPr>
          <a:lstStyle/>
          <a:p>
            <a:r>
              <a:rPr lang="en-US" dirty="0"/>
              <a:t>Source: Google</a:t>
            </a:r>
          </a:p>
          <a:p>
            <a:endParaRPr lang="en-US" dirty="0"/>
          </a:p>
        </p:txBody>
      </p:sp>
    </p:spTree>
    <p:extLst>
      <p:ext uri="{BB962C8B-B14F-4D97-AF65-F5344CB8AC3E}">
        <p14:creationId xmlns:p14="http://schemas.microsoft.com/office/powerpoint/2010/main" val="63248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6363-AD81-0FD4-D395-4025C17C36AA}"/>
              </a:ext>
            </a:extLst>
          </p:cNvPr>
          <p:cNvSpPr>
            <a:spLocks noGrp="1"/>
          </p:cNvSpPr>
          <p:nvPr>
            <p:ph type="title"/>
          </p:nvPr>
        </p:nvSpPr>
        <p:spPr/>
        <p:txBody>
          <a:bodyPr/>
          <a:lstStyle/>
          <a:p>
            <a:r>
              <a:rPr lang="en-US" dirty="0"/>
              <a:t>Check for linear relationship</a:t>
            </a:r>
          </a:p>
        </p:txBody>
      </p:sp>
      <p:pic>
        <p:nvPicPr>
          <p:cNvPr id="5" name="Content Placeholder 4">
            <a:extLst>
              <a:ext uri="{FF2B5EF4-FFF2-40B4-BE49-F238E27FC236}">
                <a16:creationId xmlns:a16="http://schemas.microsoft.com/office/drawing/2014/main" id="{8A36F1D3-4865-61C7-2630-10B6A2789C36}"/>
              </a:ext>
            </a:extLst>
          </p:cNvPr>
          <p:cNvPicPr>
            <a:picLocks noGrp="1" noChangeAspect="1"/>
          </p:cNvPicPr>
          <p:nvPr>
            <p:ph idx="1"/>
          </p:nvPr>
        </p:nvPicPr>
        <p:blipFill>
          <a:blip r:embed="rId2"/>
          <a:stretch>
            <a:fillRect/>
          </a:stretch>
        </p:blipFill>
        <p:spPr>
          <a:xfrm>
            <a:off x="838200" y="2518872"/>
            <a:ext cx="10515600" cy="2964844"/>
          </a:xfrm>
        </p:spPr>
      </p:pic>
    </p:spTree>
    <p:extLst>
      <p:ext uri="{BB962C8B-B14F-4D97-AF65-F5344CB8AC3E}">
        <p14:creationId xmlns:p14="http://schemas.microsoft.com/office/powerpoint/2010/main" val="418459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D91E-F584-7BB7-5E2D-C3A2FEDED8EA}"/>
              </a:ext>
            </a:extLst>
          </p:cNvPr>
          <p:cNvSpPr>
            <a:spLocks noGrp="1"/>
          </p:cNvSpPr>
          <p:nvPr>
            <p:ph type="title"/>
          </p:nvPr>
        </p:nvSpPr>
        <p:spPr/>
        <p:txBody>
          <a:bodyPr/>
          <a:lstStyle/>
          <a:p>
            <a:r>
              <a:rPr lang="en-US" dirty="0"/>
              <a:t>Bucketing the values for target column</a:t>
            </a:r>
          </a:p>
        </p:txBody>
      </p:sp>
      <p:pic>
        <p:nvPicPr>
          <p:cNvPr id="5" name="Content Placeholder 4">
            <a:extLst>
              <a:ext uri="{FF2B5EF4-FFF2-40B4-BE49-F238E27FC236}">
                <a16:creationId xmlns:a16="http://schemas.microsoft.com/office/drawing/2014/main" id="{4AA2F0E4-BFC7-7A89-E217-7E93181E8148}"/>
              </a:ext>
            </a:extLst>
          </p:cNvPr>
          <p:cNvPicPr>
            <a:picLocks noGrp="1" noChangeAspect="1"/>
          </p:cNvPicPr>
          <p:nvPr>
            <p:ph idx="1"/>
          </p:nvPr>
        </p:nvPicPr>
        <p:blipFill>
          <a:blip r:embed="rId2"/>
          <a:stretch>
            <a:fillRect/>
          </a:stretch>
        </p:blipFill>
        <p:spPr>
          <a:xfrm>
            <a:off x="895350" y="2540794"/>
            <a:ext cx="10401300" cy="2921000"/>
          </a:xfrm>
        </p:spPr>
      </p:pic>
    </p:spTree>
    <p:extLst>
      <p:ext uri="{BB962C8B-B14F-4D97-AF65-F5344CB8AC3E}">
        <p14:creationId xmlns:p14="http://schemas.microsoft.com/office/powerpoint/2010/main" val="164275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0A83-45DE-7CDC-30D5-32DB2DD64269}"/>
              </a:ext>
            </a:extLst>
          </p:cNvPr>
          <p:cNvSpPr>
            <a:spLocks noGrp="1"/>
          </p:cNvSpPr>
          <p:nvPr>
            <p:ph type="title"/>
          </p:nvPr>
        </p:nvSpPr>
        <p:spPr/>
        <p:txBody>
          <a:bodyPr/>
          <a:lstStyle/>
          <a:p>
            <a:r>
              <a:rPr lang="en-US" dirty="0"/>
              <a:t>Reading CSV in </a:t>
            </a:r>
            <a:r>
              <a:rPr lang="en-US" dirty="0" err="1"/>
              <a:t>DataBricks</a:t>
            </a:r>
            <a:endParaRPr lang="en-US" dirty="0"/>
          </a:p>
        </p:txBody>
      </p:sp>
      <p:pic>
        <p:nvPicPr>
          <p:cNvPr id="5" name="Content Placeholder 4">
            <a:extLst>
              <a:ext uri="{FF2B5EF4-FFF2-40B4-BE49-F238E27FC236}">
                <a16:creationId xmlns:a16="http://schemas.microsoft.com/office/drawing/2014/main" id="{DC88032D-601D-8F3A-C4DA-EA94AC042240}"/>
              </a:ext>
            </a:extLst>
          </p:cNvPr>
          <p:cNvPicPr>
            <a:picLocks noGrp="1" noChangeAspect="1"/>
          </p:cNvPicPr>
          <p:nvPr>
            <p:ph idx="1"/>
          </p:nvPr>
        </p:nvPicPr>
        <p:blipFill>
          <a:blip r:embed="rId2"/>
          <a:stretch>
            <a:fillRect/>
          </a:stretch>
        </p:blipFill>
        <p:spPr>
          <a:xfrm>
            <a:off x="838200" y="3948283"/>
            <a:ext cx="10515600" cy="2310602"/>
          </a:xfrm>
        </p:spPr>
      </p:pic>
      <p:pic>
        <p:nvPicPr>
          <p:cNvPr id="7" name="Picture 6">
            <a:extLst>
              <a:ext uri="{FF2B5EF4-FFF2-40B4-BE49-F238E27FC236}">
                <a16:creationId xmlns:a16="http://schemas.microsoft.com/office/drawing/2014/main" id="{4AFF9FDC-FE0C-7562-FAE6-D95E10B22953}"/>
              </a:ext>
            </a:extLst>
          </p:cNvPr>
          <p:cNvPicPr>
            <a:picLocks noChangeAspect="1"/>
          </p:cNvPicPr>
          <p:nvPr/>
        </p:nvPicPr>
        <p:blipFill>
          <a:blip r:embed="rId3"/>
          <a:stretch>
            <a:fillRect/>
          </a:stretch>
        </p:blipFill>
        <p:spPr>
          <a:xfrm>
            <a:off x="962242" y="2402301"/>
            <a:ext cx="10423397" cy="829414"/>
          </a:xfrm>
          <a:prstGeom prst="rect">
            <a:avLst/>
          </a:prstGeom>
        </p:spPr>
      </p:pic>
    </p:spTree>
    <p:extLst>
      <p:ext uri="{BB962C8B-B14F-4D97-AF65-F5344CB8AC3E}">
        <p14:creationId xmlns:p14="http://schemas.microsoft.com/office/powerpoint/2010/main" val="592669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770E-5A4E-6BFB-4133-4BD77A21B7D7}"/>
              </a:ext>
            </a:extLst>
          </p:cNvPr>
          <p:cNvSpPr>
            <a:spLocks noGrp="1"/>
          </p:cNvSpPr>
          <p:nvPr>
            <p:ph type="title"/>
          </p:nvPr>
        </p:nvSpPr>
        <p:spPr/>
        <p:txBody>
          <a:bodyPr/>
          <a:lstStyle/>
          <a:p>
            <a:r>
              <a:rPr lang="en-US" dirty="0"/>
              <a:t>Applying ANOVA</a:t>
            </a:r>
          </a:p>
        </p:txBody>
      </p:sp>
      <p:sp>
        <p:nvSpPr>
          <p:cNvPr id="3" name="Content Placeholder 2">
            <a:extLst>
              <a:ext uri="{FF2B5EF4-FFF2-40B4-BE49-F238E27FC236}">
                <a16:creationId xmlns:a16="http://schemas.microsoft.com/office/drawing/2014/main" id="{962BE96F-BDB7-6F31-56EC-9975347CB6E6}"/>
              </a:ext>
            </a:extLst>
          </p:cNvPr>
          <p:cNvSpPr>
            <a:spLocks noGrp="1"/>
          </p:cNvSpPr>
          <p:nvPr>
            <p:ph idx="1"/>
          </p:nvPr>
        </p:nvSpPr>
        <p:spPr/>
        <p:txBody>
          <a:bodyPr>
            <a:normAutofit fontScale="92500" lnSpcReduction="10000"/>
          </a:bodyPr>
          <a:lstStyle/>
          <a:p>
            <a:r>
              <a:rPr lang="en-IN" sz="2400" b="0" dirty="0">
                <a:solidFill>
                  <a:srgbClr val="000000"/>
                </a:solidFill>
                <a:effectLst/>
              </a:rPr>
              <a:t>ANOVA (Analysis of Variance) is a statistical technique used to determine if there are significant differences between the means of three or more groups. In the context of my analysis, I’m using ANOVA to evaluate whether various numerical features (like </a:t>
            </a:r>
            <a:r>
              <a:rPr lang="en-IN" sz="2400" b="0" dirty="0" err="1">
                <a:solidFill>
                  <a:srgbClr val="000000"/>
                </a:solidFill>
                <a:effectLst/>
              </a:rPr>
              <a:t>Calories_x</a:t>
            </a:r>
            <a:r>
              <a:rPr lang="en-IN" sz="2400" b="0" dirty="0">
                <a:solidFill>
                  <a:srgbClr val="000000"/>
                </a:solidFill>
                <a:effectLst/>
              </a:rPr>
              <a:t>, </a:t>
            </a:r>
            <a:r>
              <a:rPr lang="en-IN" sz="2400" b="0" dirty="0" err="1">
                <a:solidFill>
                  <a:srgbClr val="000000"/>
                </a:solidFill>
                <a:effectLst/>
              </a:rPr>
              <a:t>Steps_per_mile</a:t>
            </a:r>
            <a:r>
              <a:rPr lang="en-IN" sz="2400" b="0" dirty="0">
                <a:solidFill>
                  <a:srgbClr val="000000"/>
                </a:solidFill>
                <a:effectLst/>
              </a:rPr>
              <a:t>, </a:t>
            </a:r>
            <a:r>
              <a:rPr lang="en-IN" sz="2400" b="0" dirty="0" err="1">
                <a:solidFill>
                  <a:srgbClr val="000000"/>
                </a:solidFill>
                <a:effectLst/>
              </a:rPr>
              <a:t>TotalDistance</a:t>
            </a:r>
            <a:r>
              <a:rPr lang="en-IN" sz="2400" b="0" dirty="0">
                <a:solidFill>
                  <a:srgbClr val="000000"/>
                </a:solidFill>
                <a:effectLst/>
              </a:rPr>
              <a:t>, etc.) have a significant impact on the target variable fitness, which is categorical (e.g., "fit", "moderately fit", "sedentary").</a:t>
            </a:r>
          </a:p>
          <a:p>
            <a:r>
              <a:rPr lang="en-IN" sz="2400" b="1" dirty="0">
                <a:solidFill>
                  <a:srgbClr val="000000"/>
                </a:solidFill>
                <a:effectLst/>
              </a:rPr>
              <a:t>Null Hypothesis (H₀):</a:t>
            </a:r>
            <a:r>
              <a:rPr lang="en-IN" sz="2400" b="0" dirty="0">
                <a:solidFill>
                  <a:srgbClr val="000000"/>
                </a:solidFill>
                <a:effectLst/>
              </a:rPr>
              <a:t> There is no significant difference between the means of the feature across the fitness groups.</a:t>
            </a:r>
            <a:br>
              <a:rPr lang="en-IN" sz="2400" b="0" dirty="0">
                <a:solidFill>
                  <a:srgbClr val="000000"/>
                </a:solidFill>
                <a:effectLst/>
              </a:rPr>
            </a:br>
            <a:r>
              <a:rPr lang="en-IN" sz="2400" b="1" dirty="0">
                <a:solidFill>
                  <a:srgbClr val="000000"/>
                </a:solidFill>
                <a:effectLst/>
              </a:rPr>
              <a:t>Alternative Hypothesis (H₁):</a:t>
            </a:r>
            <a:r>
              <a:rPr lang="en-IN" sz="2400" b="0" dirty="0">
                <a:solidFill>
                  <a:srgbClr val="000000"/>
                </a:solidFill>
                <a:effectLst/>
              </a:rPr>
              <a:t> At least one group mean for the feature is different from the others.</a:t>
            </a:r>
          </a:p>
          <a:p>
            <a:r>
              <a:rPr lang="en-IN" sz="2400" b="1" dirty="0">
                <a:solidFill>
                  <a:srgbClr val="000000"/>
                </a:solidFill>
                <a:effectLst/>
              </a:rPr>
              <a:t>p-Value:</a:t>
            </a:r>
            <a:r>
              <a:rPr lang="en-IN" sz="2400" b="0" dirty="0">
                <a:solidFill>
                  <a:srgbClr val="000000"/>
                </a:solidFill>
                <a:effectLst/>
              </a:rPr>
              <a:t> The p-value tests the null hypothesis. A p-value lower than 0.05 suggests that the feature significantly influences the target variable (fitness), meaning you can reject the null hypothesis.</a:t>
            </a:r>
          </a:p>
          <a:p>
            <a:pPr marL="0" indent="0">
              <a:buNone/>
            </a:pPr>
            <a:br>
              <a:rPr lang="en-IN" dirty="0"/>
            </a:br>
            <a:endParaRPr lang="en-US" dirty="0"/>
          </a:p>
        </p:txBody>
      </p:sp>
    </p:spTree>
    <p:extLst>
      <p:ext uri="{BB962C8B-B14F-4D97-AF65-F5344CB8AC3E}">
        <p14:creationId xmlns:p14="http://schemas.microsoft.com/office/powerpoint/2010/main" val="415668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E410-B333-BE8E-8395-401347DDE541}"/>
              </a:ext>
            </a:extLst>
          </p:cNvPr>
          <p:cNvSpPr>
            <a:spLocks noGrp="1"/>
          </p:cNvSpPr>
          <p:nvPr>
            <p:ph type="title"/>
          </p:nvPr>
        </p:nvSpPr>
        <p:spPr/>
        <p:txBody>
          <a:bodyPr/>
          <a:lstStyle/>
          <a:p>
            <a:r>
              <a:rPr lang="en-US" dirty="0"/>
              <a:t>Applying ANOVA</a:t>
            </a:r>
          </a:p>
        </p:txBody>
      </p:sp>
      <p:pic>
        <p:nvPicPr>
          <p:cNvPr id="5" name="Content Placeholder 4">
            <a:extLst>
              <a:ext uri="{FF2B5EF4-FFF2-40B4-BE49-F238E27FC236}">
                <a16:creationId xmlns:a16="http://schemas.microsoft.com/office/drawing/2014/main" id="{F82C8B63-6EE2-1345-09C0-17044F89E18F}"/>
              </a:ext>
            </a:extLst>
          </p:cNvPr>
          <p:cNvPicPr>
            <a:picLocks noGrp="1" noChangeAspect="1"/>
          </p:cNvPicPr>
          <p:nvPr>
            <p:ph idx="1"/>
          </p:nvPr>
        </p:nvPicPr>
        <p:blipFill>
          <a:blip r:embed="rId2"/>
          <a:stretch>
            <a:fillRect/>
          </a:stretch>
        </p:blipFill>
        <p:spPr>
          <a:xfrm>
            <a:off x="838200" y="2071664"/>
            <a:ext cx="10515600" cy="3859260"/>
          </a:xfrm>
        </p:spPr>
      </p:pic>
    </p:spTree>
    <p:extLst>
      <p:ext uri="{BB962C8B-B14F-4D97-AF65-F5344CB8AC3E}">
        <p14:creationId xmlns:p14="http://schemas.microsoft.com/office/powerpoint/2010/main" val="332180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C990-832F-354E-E518-A4B00E581D5E}"/>
              </a:ext>
            </a:extLst>
          </p:cNvPr>
          <p:cNvSpPr>
            <a:spLocks noGrp="1"/>
          </p:cNvSpPr>
          <p:nvPr>
            <p:ph type="title"/>
          </p:nvPr>
        </p:nvSpPr>
        <p:spPr/>
        <p:txBody>
          <a:bodyPr/>
          <a:lstStyle/>
          <a:p>
            <a:r>
              <a:rPr lang="en-US" dirty="0"/>
              <a:t>Results of ANOVA</a:t>
            </a:r>
          </a:p>
        </p:txBody>
      </p:sp>
      <p:pic>
        <p:nvPicPr>
          <p:cNvPr id="5" name="Content Placeholder 4">
            <a:extLst>
              <a:ext uri="{FF2B5EF4-FFF2-40B4-BE49-F238E27FC236}">
                <a16:creationId xmlns:a16="http://schemas.microsoft.com/office/drawing/2014/main" id="{C335099C-EEAF-98F9-7F48-D3A4669B7089}"/>
              </a:ext>
            </a:extLst>
          </p:cNvPr>
          <p:cNvPicPr>
            <a:picLocks noGrp="1" noChangeAspect="1"/>
          </p:cNvPicPr>
          <p:nvPr>
            <p:ph idx="1"/>
          </p:nvPr>
        </p:nvPicPr>
        <p:blipFill>
          <a:blip r:embed="rId2"/>
          <a:stretch>
            <a:fillRect/>
          </a:stretch>
        </p:blipFill>
        <p:spPr>
          <a:xfrm>
            <a:off x="1102107" y="1825625"/>
            <a:ext cx="9987786" cy="4351338"/>
          </a:xfrm>
        </p:spPr>
      </p:pic>
    </p:spTree>
    <p:extLst>
      <p:ext uri="{BB962C8B-B14F-4D97-AF65-F5344CB8AC3E}">
        <p14:creationId xmlns:p14="http://schemas.microsoft.com/office/powerpoint/2010/main" val="32976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146C-7AB2-C8B2-5B7F-D6DFC30B06D1}"/>
              </a:ext>
            </a:extLst>
          </p:cNvPr>
          <p:cNvSpPr>
            <a:spLocks noGrp="1"/>
          </p:cNvSpPr>
          <p:nvPr>
            <p:ph type="title"/>
          </p:nvPr>
        </p:nvSpPr>
        <p:spPr/>
        <p:txBody>
          <a:bodyPr/>
          <a:lstStyle/>
          <a:p>
            <a:r>
              <a:rPr lang="en-US" dirty="0"/>
              <a:t>Indexing the target column</a:t>
            </a:r>
          </a:p>
        </p:txBody>
      </p:sp>
      <p:pic>
        <p:nvPicPr>
          <p:cNvPr id="5" name="Content Placeholder 4">
            <a:extLst>
              <a:ext uri="{FF2B5EF4-FFF2-40B4-BE49-F238E27FC236}">
                <a16:creationId xmlns:a16="http://schemas.microsoft.com/office/drawing/2014/main" id="{740D0B00-FB21-332B-3125-09971B913C87}"/>
              </a:ext>
            </a:extLst>
          </p:cNvPr>
          <p:cNvPicPr>
            <a:picLocks noGrp="1" noChangeAspect="1"/>
          </p:cNvPicPr>
          <p:nvPr>
            <p:ph idx="1"/>
          </p:nvPr>
        </p:nvPicPr>
        <p:blipFill>
          <a:blip r:embed="rId2"/>
          <a:stretch>
            <a:fillRect/>
          </a:stretch>
        </p:blipFill>
        <p:spPr>
          <a:xfrm>
            <a:off x="1490597" y="1443309"/>
            <a:ext cx="8522484" cy="4733654"/>
          </a:xfrm>
        </p:spPr>
      </p:pic>
    </p:spTree>
    <p:extLst>
      <p:ext uri="{BB962C8B-B14F-4D97-AF65-F5344CB8AC3E}">
        <p14:creationId xmlns:p14="http://schemas.microsoft.com/office/powerpoint/2010/main" val="85410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F986-2D66-C5F3-318F-8A181565C7B9}"/>
              </a:ext>
            </a:extLst>
          </p:cNvPr>
          <p:cNvSpPr>
            <a:spLocks noGrp="1"/>
          </p:cNvSpPr>
          <p:nvPr>
            <p:ph type="title"/>
          </p:nvPr>
        </p:nvSpPr>
        <p:spPr/>
        <p:txBody>
          <a:bodyPr/>
          <a:lstStyle/>
          <a:p>
            <a:r>
              <a:rPr lang="en-US" dirty="0"/>
              <a:t>Too much linearity in the dataset – Add Noise</a:t>
            </a:r>
          </a:p>
        </p:txBody>
      </p:sp>
      <p:pic>
        <p:nvPicPr>
          <p:cNvPr id="5" name="Content Placeholder 4">
            <a:extLst>
              <a:ext uri="{FF2B5EF4-FFF2-40B4-BE49-F238E27FC236}">
                <a16:creationId xmlns:a16="http://schemas.microsoft.com/office/drawing/2014/main" id="{0D386C6E-2A19-58F1-E4EB-E98451DA3C68}"/>
              </a:ext>
            </a:extLst>
          </p:cNvPr>
          <p:cNvPicPr>
            <a:picLocks noGrp="1" noChangeAspect="1"/>
          </p:cNvPicPr>
          <p:nvPr>
            <p:ph idx="1"/>
          </p:nvPr>
        </p:nvPicPr>
        <p:blipFill>
          <a:blip r:embed="rId2"/>
          <a:stretch>
            <a:fillRect/>
          </a:stretch>
        </p:blipFill>
        <p:spPr>
          <a:xfrm>
            <a:off x="838200" y="1473925"/>
            <a:ext cx="10515600" cy="4177915"/>
          </a:xfrm>
        </p:spPr>
      </p:pic>
      <p:sp>
        <p:nvSpPr>
          <p:cNvPr id="7" name="TextBox 6">
            <a:extLst>
              <a:ext uri="{FF2B5EF4-FFF2-40B4-BE49-F238E27FC236}">
                <a16:creationId xmlns:a16="http://schemas.microsoft.com/office/drawing/2014/main" id="{5E7C63A1-9A11-0E95-434A-3A38D7D155B3}"/>
              </a:ext>
            </a:extLst>
          </p:cNvPr>
          <p:cNvSpPr txBox="1"/>
          <p:nvPr/>
        </p:nvSpPr>
        <p:spPr>
          <a:xfrm>
            <a:off x="1077238" y="5949863"/>
            <a:ext cx="2967031" cy="369332"/>
          </a:xfrm>
          <a:prstGeom prst="rect">
            <a:avLst/>
          </a:prstGeom>
          <a:noFill/>
        </p:spPr>
        <p:txBody>
          <a:bodyPr wrap="none" rtlCol="0">
            <a:spAutoFit/>
          </a:bodyPr>
          <a:lstStyle/>
          <a:p>
            <a:r>
              <a:rPr lang="en-US" dirty="0"/>
              <a:t>Added noise to target column</a:t>
            </a:r>
          </a:p>
        </p:txBody>
      </p:sp>
    </p:spTree>
    <p:extLst>
      <p:ext uri="{BB962C8B-B14F-4D97-AF65-F5344CB8AC3E}">
        <p14:creationId xmlns:p14="http://schemas.microsoft.com/office/powerpoint/2010/main" val="87012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52FC-092D-E31A-529C-D72B27A808C1}"/>
              </a:ext>
            </a:extLst>
          </p:cNvPr>
          <p:cNvSpPr>
            <a:spLocks noGrp="1"/>
          </p:cNvSpPr>
          <p:nvPr>
            <p:ph type="title"/>
          </p:nvPr>
        </p:nvSpPr>
        <p:spPr/>
        <p:txBody>
          <a:bodyPr/>
          <a:lstStyle/>
          <a:p>
            <a:r>
              <a:rPr lang="en-US" dirty="0"/>
              <a:t>Too much linearity in the dataset – Add Noise</a:t>
            </a:r>
          </a:p>
        </p:txBody>
      </p:sp>
      <p:pic>
        <p:nvPicPr>
          <p:cNvPr id="5" name="Content Placeholder 4">
            <a:extLst>
              <a:ext uri="{FF2B5EF4-FFF2-40B4-BE49-F238E27FC236}">
                <a16:creationId xmlns:a16="http://schemas.microsoft.com/office/drawing/2014/main" id="{B6E9BD74-BC0C-43BF-5A37-F82182114C99}"/>
              </a:ext>
            </a:extLst>
          </p:cNvPr>
          <p:cNvPicPr>
            <a:picLocks noGrp="1" noChangeAspect="1"/>
          </p:cNvPicPr>
          <p:nvPr>
            <p:ph idx="1"/>
          </p:nvPr>
        </p:nvPicPr>
        <p:blipFill>
          <a:blip r:embed="rId2"/>
          <a:stretch>
            <a:fillRect/>
          </a:stretch>
        </p:blipFill>
        <p:spPr>
          <a:xfrm>
            <a:off x="1667036" y="1449844"/>
            <a:ext cx="7279648" cy="4351338"/>
          </a:xfrm>
        </p:spPr>
      </p:pic>
      <p:sp>
        <p:nvSpPr>
          <p:cNvPr id="6" name="TextBox 5">
            <a:extLst>
              <a:ext uri="{FF2B5EF4-FFF2-40B4-BE49-F238E27FC236}">
                <a16:creationId xmlns:a16="http://schemas.microsoft.com/office/drawing/2014/main" id="{3FDBA768-8374-AB54-0534-0B8F743C903F}"/>
              </a:ext>
            </a:extLst>
          </p:cNvPr>
          <p:cNvSpPr txBox="1"/>
          <p:nvPr/>
        </p:nvSpPr>
        <p:spPr>
          <a:xfrm>
            <a:off x="1415441" y="6325644"/>
            <a:ext cx="2792431" cy="369332"/>
          </a:xfrm>
          <a:prstGeom prst="rect">
            <a:avLst/>
          </a:prstGeom>
          <a:noFill/>
        </p:spPr>
        <p:txBody>
          <a:bodyPr wrap="none" rtlCol="0">
            <a:spAutoFit/>
          </a:bodyPr>
          <a:lstStyle/>
          <a:p>
            <a:r>
              <a:rPr lang="en-US" dirty="0"/>
              <a:t>Added noise to the features</a:t>
            </a:r>
          </a:p>
        </p:txBody>
      </p:sp>
    </p:spTree>
    <p:extLst>
      <p:ext uri="{BB962C8B-B14F-4D97-AF65-F5344CB8AC3E}">
        <p14:creationId xmlns:p14="http://schemas.microsoft.com/office/powerpoint/2010/main" val="8894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7EB4-BB66-6157-C024-7540AEF7C39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F83A82-19AA-FB2C-0A03-BBB1E8E88D53}"/>
              </a:ext>
            </a:extLst>
          </p:cNvPr>
          <p:cNvSpPr>
            <a:spLocks noGrp="1"/>
          </p:cNvSpPr>
          <p:nvPr>
            <p:ph idx="1"/>
          </p:nvPr>
        </p:nvSpPr>
        <p:spPr/>
        <p:txBody>
          <a:bodyPr/>
          <a:lstStyle/>
          <a:p>
            <a:r>
              <a:rPr lang="en-IN" dirty="0">
                <a:solidFill>
                  <a:srgbClr val="000000"/>
                </a:solidFill>
                <a:effectLst/>
                <a:latin typeface="Helvetica" pitchFamily="2" charset="0"/>
              </a:rPr>
              <a:t>This project was based on </a:t>
            </a:r>
            <a:r>
              <a:rPr lang="en-IN" dirty="0" err="1">
                <a:solidFill>
                  <a:srgbClr val="000000"/>
                </a:solidFill>
                <a:effectLst/>
                <a:latin typeface="Helvetica" pitchFamily="2" charset="0"/>
              </a:rPr>
              <a:t>fitbit</a:t>
            </a:r>
            <a:r>
              <a:rPr lang="en-IN" dirty="0">
                <a:solidFill>
                  <a:srgbClr val="000000"/>
                </a:solidFill>
                <a:effectLst/>
                <a:latin typeface="Helvetica" pitchFamily="2" charset="0"/>
              </a:rPr>
              <a:t> data published on Kaggle I tried to make classification based on running and fitness</a:t>
            </a:r>
          </a:p>
          <a:p>
            <a:r>
              <a:rPr lang="en-IN" dirty="0">
                <a:solidFill>
                  <a:srgbClr val="000000"/>
                </a:solidFill>
                <a:effectLst/>
                <a:latin typeface="Helvetica" pitchFamily="2" charset="0"/>
              </a:rPr>
              <a:t>activities if the person is Fit, Unfit or Moderately Fit.</a:t>
            </a:r>
          </a:p>
          <a:p>
            <a:r>
              <a:rPr lang="en-IN" dirty="0">
                <a:solidFill>
                  <a:srgbClr val="000000"/>
                </a:solidFill>
                <a:effectLst/>
                <a:latin typeface="Helvetica" pitchFamily="2" charset="0"/>
              </a:rPr>
              <a:t>conducted using Databricks, with </a:t>
            </a:r>
            <a:r>
              <a:rPr lang="en-IN" dirty="0" err="1">
                <a:solidFill>
                  <a:srgbClr val="000000"/>
                </a:solidFill>
                <a:effectLst/>
                <a:latin typeface="Helvetica" pitchFamily="2" charset="0"/>
              </a:rPr>
              <a:t>PySpark</a:t>
            </a:r>
            <a:r>
              <a:rPr lang="en-IN" dirty="0">
                <a:solidFill>
                  <a:srgbClr val="000000"/>
                </a:solidFill>
                <a:effectLst/>
                <a:latin typeface="Helvetica" pitchFamily="2" charset="0"/>
              </a:rPr>
              <a:t> and Python.</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10671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A75C-09A6-417E-9A99-EE4C8240911E}"/>
              </a:ext>
            </a:extLst>
          </p:cNvPr>
          <p:cNvSpPr>
            <a:spLocks noGrp="1"/>
          </p:cNvSpPr>
          <p:nvPr>
            <p:ph type="title"/>
          </p:nvPr>
        </p:nvSpPr>
        <p:spPr/>
        <p:txBody>
          <a:bodyPr/>
          <a:lstStyle/>
          <a:p>
            <a:r>
              <a:rPr lang="en-US" dirty="0"/>
              <a:t>Scaling the Data and Splitting the data</a:t>
            </a:r>
          </a:p>
        </p:txBody>
      </p:sp>
      <p:pic>
        <p:nvPicPr>
          <p:cNvPr id="5" name="Content Placeholder 4">
            <a:extLst>
              <a:ext uri="{FF2B5EF4-FFF2-40B4-BE49-F238E27FC236}">
                <a16:creationId xmlns:a16="http://schemas.microsoft.com/office/drawing/2014/main" id="{DE2A63B0-0D6C-93D3-A975-BA2300668679}"/>
              </a:ext>
            </a:extLst>
          </p:cNvPr>
          <p:cNvPicPr>
            <a:picLocks noGrp="1" noChangeAspect="1"/>
          </p:cNvPicPr>
          <p:nvPr>
            <p:ph idx="1"/>
          </p:nvPr>
        </p:nvPicPr>
        <p:blipFill>
          <a:blip r:embed="rId2"/>
          <a:stretch>
            <a:fillRect/>
          </a:stretch>
        </p:blipFill>
        <p:spPr>
          <a:xfrm>
            <a:off x="2547065" y="1825625"/>
            <a:ext cx="7097870" cy="4351338"/>
          </a:xfrm>
        </p:spPr>
      </p:pic>
    </p:spTree>
    <p:extLst>
      <p:ext uri="{BB962C8B-B14F-4D97-AF65-F5344CB8AC3E}">
        <p14:creationId xmlns:p14="http://schemas.microsoft.com/office/powerpoint/2010/main" val="86753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6479-C2CC-49CA-00EC-F6B0907D4953}"/>
              </a:ext>
            </a:extLst>
          </p:cNvPr>
          <p:cNvSpPr>
            <a:spLocks noGrp="1"/>
          </p:cNvSpPr>
          <p:nvPr>
            <p:ph type="title"/>
          </p:nvPr>
        </p:nvSpPr>
        <p:spPr/>
        <p:txBody>
          <a:bodyPr/>
          <a:lstStyle/>
          <a:p>
            <a:r>
              <a:rPr lang="en-US" dirty="0"/>
              <a:t>Is my training dataset balanced?</a:t>
            </a:r>
          </a:p>
        </p:txBody>
      </p:sp>
      <p:pic>
        <p:nvPicPr>
          <p:cNvPr id="5" name="Content Placeholder 4">
            <a:extLst>
              <a:ext uri="{FF2B5EF4-FFF2-40B4-BE49-F238E27FC236}">
                <a16:creationId xmlns:a16="http://schemas.microsoft.com/office/drawing/2014/main" id="{98DBAB04-2FCF-246E-9299-AB098BF85911}"/>
              </a:ext>
            </a:extLst>
          </p:cNvPr>
          <p:cNvPicPr>
            <a:picLocks noGrp="1" noChangeAspect="1"/>
          </p:cNvPicPr>
          <p:nvPr>
            <p:ph idx="1"/>
          </p:nvPr>
        </p:nvPicPr>
        <p:blipFill>
          <a:blip r:embed="rId2"/>
          <a:stretch>
            <a:fillRect/>
          </a:stretch>
        </p:blipFill>
        <p:spPr>
          <a:xfrm>
            <a:off x="838200" y="1690688"/>
            <a:ext cx="10515600" cy="3746256"/>
          </a:xfrm>
        </p:spPr>
      </p:pic>
    </p:spTree>
    <p:extLst>
      <p:ext uri="{BB962C8B-B14F-4D97-AF65-F5344CB8AC3E}">
        <p14:creationId xmlns:p14="http://schemas.microsoft.com/office/powerpoint/2010/main" val="3794902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6479-C2CC-49CA-00EC-F6B0907D4953}"/>
              </a:ext>
            </a:extLst>
          </p:cNvPr>
          <p:cNvSpPr>
            <a:spLocks noGrp="1"/>
          </p:cNvSpPr>
          <p:nvPr>
            <p:ph type="title"/>
          </p:nvPr>
        </p:nvSpPr>
        <p:spPr/>
        <p:txBody>
          <a:bodyPr/>
          <a:lstStyle/>
          <a:p>
            <a:r>
              <a:rPr lang="en-US" dirty="0"/>
              <a:t>Let’s balance it using SMOTE</a:t>
            </a:r>
          </a:p>
        </p:txBody>
      </p:sp>
      <p:pic>
        <p:nvPicPr>
          <p:cNvPr id="7" name="Content Placeholder 6">
            <a:extLst>
              <a:ext uri="{FF2B5EF4-FFF2-40B4-BE49-F238E27FC236}">
                <a16:creationId xmlns:a16="http://schemas.microsoft.com/office/drawing/2014/main" id="{CB92B054-155A-3E7D-EFA7-A916C56CBE6C}"/>
              </a:ext>
            </a:extLst>
          </p:cNvPr>
          <p:cNvPicPr>
            <a:picLocks noGrp="1" noChangeAspect="1"/>
          </p:cNvPicPr>
          <p:nvPr>
            <p:ph idx="1"/>
          </p:nvPr>
        </p:nvPicPr>
        <p:blipFill>
          <a:blip r:embed="rId2"/>
          <a:stretch>
            <a:fillRect/>
          </a:stretch>
        </p:blipFill>
        <p:spPr>
          <a:xfrm>
            <a:off x="651354" y="1390252"/>
            <a:ext cx="9453563" cy="4473561"/>
          </a:xfrm>
        </p:spPr>
      </p:pic>
      <p:sp>
        <p:nvSpPr>
          <p:cNvPr id="8" name="TextBox 7">
            <a:extLst>
              <a:ext uri="{FF2B5EF4-FFF2-40B4-BE49-F238E27FC236}">
                <a16:creationId xmlns:a16="http://schemas.microsoft.com/office/drawing/2014/main" id="{6B61ED31-9ED2-18AE-9BAE-04C669470775}"/>
              </a:ext>
            </a:extLst>
          </p:cNvPr>
          <p:cNvSpPr txBox="1"/>
          <p:nvPr/>
        </p:nvSpPr>
        <p:spPr>
          <a:xfrm>
            <a:off x="939452" y="6162805"/>
            <a:ext cx="5057154" cy="646331"/>
          </a:xfrm>
          <a:prstGeom prst="rect">
            <a:avLst/>
          </a:prstGeom>
          <a:noFill/>
        </p:spPr>
        <p:txBody>
          <a:bodyPr wrap="none" rtlCol="0">
            <a:spAutoFit/>
          </a:bodyPr>
          <a:lstStyle/>
          <a:p>
            <a:r>
              <a:rPr lang="en-US" dirty="0"/>
              <a:t>SMOTE: </a:t>
            </a:r>
            <a:r>
              <a:rPr lang="en-IN" b="0" dirty="0">
                <a:solidFill>
                  <a:srgbClr val="000000"/>
                </a:solidFill>
                <a:effectLst/>
              </a:rPr>
              <a:t>Synthetic Minority Oversampling Technique</a:t>
            </a:r>
          </a:p>
          <a:p>
            <a:endParaRPr lang="en-US" dirty="0"/>
          </a:p>
        </p:txBody>
      </p:sp>
    </p:spTree>
    <p:extLst>
      <p:ext uri="{BB962C8B-B14F-4D97-AF65-F5344CB8AC3E}">
        <p14:creationId xmlns:p14="http://schemas.microsoft.com/office/powerpoint/2010/main" val="262165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B016-30E6-43FF-3AD9-4B20C819D617}"/>
              </a:ext>
            </a:extLst>
          </p:cNvPr>
          <p:cNvSpPr>
            <a:spLocks noGrp="1"/>
          </p:cNvSpPr>
          <p:nvPr>
            <p:ph type="title"/>
          </p:nvPr>
        </p:nvSpPr>
        <p:spPr/>
        <p:txBody>
          <a:bodyPr/>
          <a:lstStyle/>
          <a:p>
            <a:r>
              <a:rPr lang="en-US" dirty="0"/>
              <a:t>Converting back to dense vectors</a:t>
            </a:r>
          </a:p>
        </p:txBody>
      </p:sp>
      <p:pic>
        <p:nvPicPr>
          <p:cNvPr id="5" name="Content Placeholder 4">
            <a:extLst>
              <a:ext uri="{FF2B5EF4-FFF2-40B4-BE49-F238E27FC236}">
                <a16:creationId xmlns:a16="http://schemas.microsoft.com/office/drawing/2014/main" id="{90CE2617-D5DE-5AA1-21C7-7CFB42059CE9}"/>
              </a:ext>
            </a:extLst>
          </p:cNvPr>
          <p:cNvPicPr>
            <a:picLocks noGrp="1" noChangeAspect="1"/>
          </p:cNvPicPr>
          <p:nvPr>
            <p:ph idx="1"/>
          </p:nvPr>
        </p:nvPicPr>
        <p:blipFill>
          <a:blip r:embed="rId2"/>
          <a:stretch>
            <a:fillRect/>
          </a:stretch>
        </p:blipFill>
        <p:spPr>
          <a:xfrm>
            <a:off x="838200" y="1881595"/>
            <a:ext cx="10515600" cy="4239397"/>
          </a:xfrm>
        </p:spPr>
      </p:pic>
    </p:spTree>
    <p:extLst>
      <p:ext uri="{BB962C8B-B14F-4D97-AF65-F5344CB8AC3E}">
        <p14:creationId xmlns:p14="http://schemas.microsoft.com/office/powerpoint/2010/main" val="376878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8E4B-4849-0C8A-AD71-35F1080304E3}"/>
              </a:ext>
            </a:extLst>
          </p:cNvPr>
          <p:cNvSpPr>
            <a:spLocks noGrp="1"/>
          </p:cNvSpPr>
          <p:nvPr>
            <p:ph type="title"/>
          </p:nvPr>
        </p:nvSpPr>
        <p:spPr/>
        <p:txBody>
          <a:bodyPr/>
          <a:lstStyle/>
          <a:p>
            <a:r>
              <a:rPr lang="en-US" dirty="0"/>
              <a:t>Now the training data is balanced</a:t>
            </a:r>
          </a:p>
        </p:txBody>
      </p:sp>
      <p:pic>
        <p:nvPicPr>
          <p:cNvPr id="5" name="Content Placeholder 4">
            <a:extLst>
              <a:ext uri="{FF2B5EF4-FFF2-40B4-BE49-F238E27FC236}">
                <a16:creationId xmlns:a16="http://schemas.microsoft.com/office/drawing/2014/main" id="{B6086F51-6F12-9A66-CE56-C4BCDE8C4444}"/>
              </a:ext>
            </a:extLst>
          </p:cNvPr>
          <p:cNvPicPr>
            <a:picLocks noGrp="1" noChangeAspect="1"/>
          </p:cNvPicPr>
          <p:nvPr>
            <p:ph idx="1"/>
          </p:nvPr>
        </p:nvPicPr>
        <p:blipFill>
          <a:blip r:embed="rId2"/>
          <a:stretch>
            <a:fillRect/>
          </a:stretch>
        </p:blipFill>
        <p:spPr>
          <a:xfrm>
            <a:off x="838200" y="2015541"/>
            <a:ext cx="10515600" cy="3971506"/>
          </a:xfrm>
        </p:spPr>
      </p:pic>
    </p:spTree>
    <p:extLst>
      <p:ext uri="{BB962C8B-B14F-4D97-AF65-F5344CB8AC3E}">
        <p14:creationId xmlns:p14="http://schemas.microsoft.com/office/powerpoint/2010/main" val="109335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835E-AC58-F6FE-13D3-582A37DBA2E7}"/>
              </a:ext>
            </a:extLst>
          </p:cNvPr>
          <p:cNvSpPr>
            <a:spLocks noGrp="1"/>
          </p:cNvSpPr>
          <p:nvPr>
            <p:ph type="title"/>
          </p:nvPr>
        </p:nvSpPr>
        <p:spPr/>
        <p:txBody>
          <a:bodyPr/>
          <a:lstStyle/>
          <a:p>
            <a:r>
              <a:rPr lang="en-US" dirty="0"/>
              <a:t>Cross Verify the duplicity for data leakage </a:t>
            </a:r>
          </a:p>
        </p:txBody>
      </p:sp>
      <p:pic>
        <p:nvPicPr>
          <p:cNvPr id="5" name="Content Placeholder 4">
            <a:extLst>
              <a:ext uri="{FF2B5EF4-FFF2-40B4-BE49-F238E27FC236}">
                <a16:creationId xmlns:a16="http://schemas.microsoft.com/office/drawing/2014/main" id="{F24BA8C4-DA99-01D8-CC0C-63998800E5CD}"/>
              </a:ext>
            </a:extLst>
          </p:cNvPr>
          <p:cNvPicPr>
            <a:picLocks noGrp="1" noChangeAspect="1"/>
          </p:cNvPicPr>
          <p:nvPr>
            <p:ph idx="1"/>
          </p:nvPr>
        </p:nvPicPr>
        <p:blipFill>
          <a:blip r:embed="rId2"/>
          <a:stretch>
            <a:fillRect/>
          </a:stretch>
        </p:blipFill>
        <p:spPr>
          <a:xfrm>
            <a:off x="838200" y="2007365"/>
            <a:ext cx="10515600" cy="3987857"/>
          </a:xfrm>
        </p:spPr>
      </p:pic>
    </p:spTree>
    <p:extLst>
      <p:ext uri="{BB962C8B-B14F-4D97-AF65-F5344CB8AC3E}">
        <p14:creationId xmlns:p14="http://schemas.microsoft.com/office/powerpoint/2010/main" val="815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4B974-FF5E-EA6E-62D5-499B22D957B8}"/>
              </a:ext>
            </a:extLst>
          </p:cNvPr>
          <p:cNvSpPr>
            <a:spLocks noGrp="1"/>
          </p:cNvSpPr>
          <p:nvPr>
            <p:ph type="title"/>
          </p:nvPr>
        </p:nvSpPr>
        <p:spPr/>
        <p:txBody>
          <a:bodyPr/>
          <a:lstStyle/>
          <a:p>
            <a:r>
              <a:rPr lang="en-US" dirty="0"/>
              <a:t>Base Model – Logistic Regression</a:t>
            </a:r>
          </a:p>
        </p:txBody>
      </p:sp>
      <p:pic>
        <p:nvPicPr>
          <p:cNvPr id="5" name="Content Placeholder 4">
            <a:extLst>
              <a:ext uri="{FF2B5EF4-FFF2-40B4-BE49-F238E27FC236}">
                <a16:creationId xmlns:a16="http://schemas.microsoft.com/office/drawing/2014/main" id="{CFF3B1AB-C282-35B9-1595-751D8872D7E2}"/>
              </a:ext>
            </a:extLst>
          </p:cNvPr>
          <p:cNvPicPr>
            <a:picLocks noGrp="1" noChangeAspect="1"/>
          </p:cNvPicPr>
          <p:nvPr>
            <p:ph idx="1"/>
          </p:nvPr>
        </p:nvPicPr>
        <p:blipFill>
          <a:blip r:embed="rId2"/>
          <a:stretch>
            <a:fillRect/>
          </a:stretch>
        </p:blipFill>
        <p:spPr>
          <a:xfrm>
            <a:off x="662836" y="2136456"/>
            <a:ext cx="10515600" cy="3136231"/>
          </a:xfrm>
        </p:spPr>
      </p:pic>
    </p:spTree>
    <p:extLst>
      <p:ext uri="{BB962C8B-B14F-4D97-AF65-F5344CB8AC3E}">
        <p14:creationId xmlns:p14="http://schemas.microsoft.com/office/powerpoint/2010/main" val="421747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B9FB-A1DB-2F74-8D10-07D4B9207B8D}"/>
              </a:ext>
            </a:extLst>
          </p:cNvPr>
          <p:cNvSpPr>
            <a:spLocks noGrp="1"/>
          </p:cNvSpPr>
          <p:nvPr>
            <p:ph type="title"/>
          </p:nvPr>
        </p:nvSpPr>
        <p:spPr/>
        <p:txBody>
          <a:bodyPr/>
          <a:lstStyle/>
          <a:p>
            <a:r>
              <a:rPr lang="en-US" dirty="0"/>
              <a:t>Function for evaluation</a:t>
            </a:r>
          </a:p>
        </p:txBody>
      </p:sp>
      <p:pic>
        <p:nvPicPr>
          <p:cNvPr id="5" name="Content Placeholder 4">
            <a:extLst>
              <a:ext uri="{FF2B5EF4-FFF2-40B4-BE49-F238E27FC236}">
                <a16:creationId xmlns:a16="http://schemas.microsoft.com/office/drawing/2014/main" id="{2AACB649-AA24-F117-B74F-FFDE31F155EC}"/>
              </a:ext>
            </a:extLst>
          </p:cNvPr>
          <p:cNvPicPr>
            <a:picLocks noGrp="1" noChangeAspect="1"/>
          </p:cNvPicPr>
          <p:nvPr>
            <p:ph idx="1"/>
          </p:nvPr>
        </p:nvPicPr>
        <p:blipFill>
          <a:blip r:embed="rId2"/>
          <a:stretch>
            <a:fillRect/>
          </a:stretch>
        </p:blipFill>
        <p:spPr>
          <a:xfrm>
            <a:off x="3065974" y="1825625"/>
            <a:ext cx="6060051" cy="4351338"/>
          </a:xfrm>
        </p:spPr>
      </p:pic>
    </p:spTree>
    <p:extLst>
      <p:ext uri="{BB962C8B-B14F-4D97-AF65-F5344CB8AC3E}">
        <p14:creationId xmlns:p14="http://schemas.microsoft.com/office/powerpoint/2010/main" val="3471250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6811-1770-10D9-1C0E-56623D20BAC5}"/>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F85B6F2B-F47E-516E-E8D1-3EF7E21180A4}"/>
              </a:ext>
            </a:extLst>
          </p:cNvPr>
          <p:cNvPicPr>
            <a:picLocks noGrp="1" noChangeAspect="1"/>
          </p:cNvPicPr>
          <p:nvPr>
            <p:ph idx="1"/>
          </p:nvPr>
        </p:nvPicPr>
        <p:blipFill>
          <a:blip r:embed="rId2"/>
          <a:stretch>
            <a:fillRect/>
          </a:stretch>
        </p:blipFill>
        <p:spPr>
          <a:xfrm>
            <a:off x="1057912" y="1825625"/>
            <a:ext cx="10076175" cy="4351338"/>
          </a:xfrm>
        </p:spPr>
      </p:pic>
    </p:spTree>
    <p:extLst>
      <p:ext uri="{BB962C8B-B14F-4D97-AF65-F5344CB8AC3E}">
        <p14:creationId xmlns:p14="http://schemas.microsoft.com/office/powerpoint/2010/main" val="1869762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F101-00DF-70C3-795F-CFD48A8F0C9E}"/>
              </a:ext>
            </a:extLst>
          </p:cNvPr>
          <p:cNvSpPr>
            <a:spLocks noGrp="1"/>
          </p:cNvSpPr>
          <p:nvPr>
            <p:ph type="title"/>
          </p:nvPr>
        </p:nvSpPr>
        <p:spPr/>
        <p:txBody>
          <a:bodyPr/>
          <a:lstStyle/>
          <a:p>
            <a:r>
              <a:rPr lang="en-US" dirty="0"/>
              <a:t>Random Forest</a:t>
            </a:r>
          </a:p>
        </p:txBody>
      </p:sp>
      <p:pic>
        <p:nvPicPr>
          <p:cNvPr id="5" name="Content Placeholder 4">
            <a:extLst>
              <a:ext uri="{FF2B5EF4-FFF2-40B4-BE49-F238E27FC236}">
                <a16:creationId xmlns:a16="http://schemas.microsoft.com/office/drawing/2014/main" id="{A7692162-70A5-973E-1D4D-9179FB72FE8C}"/>
              </a:ext>
            </a:extLst>
          </p:cNvPr>
          <p:cNvPicPr>
            <a:picLocks noGrp="1" noChangeAspect="1"/>
          </p:cNvPicPr>
          <p:nvPr>
            <p:ph idx="1"/>
          </p:nvPr>
        </p:nvPicPr>
        <p:blipFill>
          <a:blip r:embed="rId2"/>
          <a:stretch>
            <a:fillRect/>
          </a:stretch>
        </p:blipFill>
        <p:spPr>
          <a:xfrm>
            <a:off x="687887" y="2094416"/>
            <a:ext cx="10515600" cy="3563233"/>
          </a:xfrm>
        </p:spPr>
      </p:pic>
    </p:spTree>
    <p:extLst>
      <p:ext uri="{BB962C8B-B14F-4D97-AF65-F5344CB8AC3E}">
        <p14:creationId xmlns:p14="http://schemas.microsoft.com/office/powerpoint/2010/main" val="36517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F41E-388C-3190-A1B4-4EB392856BCF}"/>
              </a:ext>
            </a:extLst>
          </p:cNvPr>
          <p:cNvSpPr>
            <a:spLocks noGrp="1"/>
          </p:cNvSpPr>
          <p:nvPr>
            <p:ph type="title"/>
          </p:nvPr>
        </p:nvSpPr>
        <p:spPr/>
        <p:txBody>
          <a:bodyPr/>
          <a:lstStyle/>
          <a:p>
            <a:r>
              <a:rPr lang="en-US" dirty="0"/>
              <a:t>Dataset</a:t>
            </a:r>
          </a:p>
        </p:txBody>
      </p:sp>
      <p:pic>
        <p:nvPicPr>
          <p:cNvPr id="5" name="Content Placeholder 4">
            <a:extLst>
              <a:ext uri="{FF2B5EF4-FFF2-40B4-BE49-F238E27FC236}">
                <a16:creationId xmlns:a16="http://schemas.microsoft.com/office/drawing/2014/main" id="{9550813E-CC49-3D9A-1063-20E03AB5B9F5}"/>
              </a:ext>
            </a:extLst>
          </p:cNvPr>
          <p:cNvPicPr>
            <a:picLocks noGrp="1" noChangeAspect="1"/>
          </p:cNvPicPr>
          <p:nvPr>
            <p:ph idx="1"/>
          </p:nvPr>
        </p:nvPicPr>
        <p:blipFill>
          <a:blip r:embed="rId2"/>
          <a:stretch>
            <a:fillRect/>
          </a:stretch>
        </p:blipFill>
        <p:spPr>
          <a:xfrm>
            <a:off x="198588" y="1991637"/>
            <a:ext cx="11542046" cy="3933173"/>
          </a:xfrm>
        </p:spPr>
      </p:pic>
    </p:spTree>
    <p:extLst>
      <p:ext uri="{BB962C8B-B14F-4D97-AF65-F5344CB8AC3E}">
        <p14:creationId xmlns:p14="http://schemas.microsoft.com/office/powerpoint/2010/main" val="273151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8330-EA03-9D68-20FF-79C91F4A1F35}"/>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320C1FE6-2938-BA40-9838-70B636FE2309}"/>
              </a:ext>
            </a:extLst>
          </p:cNvPr>
          <p:cNvPicPr>
            <a:picLocks noGrp="1" noChangeAspect="1"/>
          </p:cNvPicPr>
          <p:nvPr>
            <p:ph idx="1"/>
          </p:nvPr>
        </p:nvPicPr>
        <p:blipFill>
          <a:blip r:embed="rId2"/>
          <a:stretch>
            <a:fillRect/>
          </a:stretch>
        </p:blipFill>
        <p:spPr>
          <a:xfrm>
            <a:off x="1030860" y="1825625"/>
            <a:ext cx="10130280" cy="4351338"/>
          </a:xfrm>
        </p:spPr>
      </p:pic>
    </p:spTree>
    <p:extLst>
      <p:ext uri="{BB962C8B-B14F-4D97-AF65-F5344CB8AC3E}">
        <p14:creationId xmlns:p14="http://schemas.microsoft.com/office/powerpoint/2010/main" val="8030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DDF-D6EE-431A-6595-7A8D62299943}"/>
              </a:ext>
            </a:extLst>
          </p:cNvPr>
          <p:cNvSpPr>
            <a:spLocks noGrp="1"/>
          </p:cNvSpPr>
          <p:nvPr>
            <p:ph type="title"/>
          </p:nvPr>
        </p:nvSpPr>
        <p:spPr/>
        <p:txBody>
          <a:bodyPr/>
          <a:lstStyle/>
          <a:p>
            <a:r>
              <a:rPr lang="en-US" dirty="0"/>
              <a:t>SVM (</a:t>
            </a:r>
            <a:r>
              <a:rPr lang="en-US" dirty="0" err="1"/>
              <a:t>OvR</a:t>
            </a:r>
            <a:r>
              <a:rPr lang="en-US" dirty="0"/>
              <a:t>)</a:t>
            </a:r>
          </a:p>
        </p:txBody>
      </p:sp>
      <p:pic>
        <p:nvPicPr>
          <p:cNvPr id="5" name="Content Placeholder 4">
            <a:extLst>
              <a:ext uri="{FF2B5EF4-FFF2-40B4-BE49-F238E27FC236}">
                <a16:creationId xmlns:a16="http://schemas.microsoft.com/office/drawing/2014/main" id="{C4F1D042-AF20-E4FA-D7EE-8DAFB3D52D7D}"/>
              </a:ext>
            </a:extLst>
          </p:cNvPr>
          <p:cNvPicPr>
            <a:picLocks noGrp="1" noChangeAspect="1"/>
          </p:cNvPicPr>
          <p:nvPr>
            <p:ph idx="1"/>
          </p:nvPr>
        </p:nvPicPr>
        <p:blipFill>
          <a:blip r:embed="rId2"/>
          <a:stretch>
            <a:fillRect/>
          </a:stretch>
        </p:blipFill>
        <p:spPr>
          <a:xfrm>
            <a:off x="1155886" y="1690688"/>
            <a:ext cx="8903198" cy="4351338"/>
          </a:xfrm>
        </p:spPr>
      </p:pic>
    </p:spTree>
    <p:extLst>
      <p:ext uri="{BB962C8B-B14F-4D97-AF65-F5344CB8AC3E}">
        <p14:creationId xmlns:p14="http://schemas.microsoft.com/office/powerpoint/2010/main" val="183443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102E-9724-947D-9C64-EEAE4B93110F}"/>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F239F0C7-C7CC-4F74-5E63-C829E1E4B364}"/>
              </a:ext>
            </a:extLst>
          </p:cNvPr>
          <p:cNvPicPr>
            <a:picLocks noGrp="1" noChangeAspect="1"/>
          </p:cNvPicPr>
          <p:nvPr>
            <p:ph idx="1"/>
          </p:nvPr>
        </p:nvPicPr>
        <p:blipFill>
          <a:blip r:embed="rId2"/>
          <a:stretch>
            <a:fillRect/>
          </a:stretch>
        </p:blipFill>
        <p:spPr>
          <a:xfrm>
            <a:off x="1177308" y="1690688"/>
            <a:ext cx="9236133" cy="4351338"/>
          </a:xfrm>
        </p:spPr>
      </p:pic>
    </p:spTree>
    <p:extLst>
      <p:ext uri="{BB962C8B-B14F-4D97-AF65-F5344CB8AC3E}">
        <p14:creationId xmlns:p14="http://schemas.microsoft.com/office/powerpoint/2010/main" val="2545836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5775-FF35-C322-6D73-332D72080C2F}"/>
              </a:ext>
            </a:extLst>
          </p:cNvPr>
          <p:cNvSpPr>
            <a:spLocks noGrp="1"/>
          </p:cNvSpPr>
          <p:nvPr>
            <p:ph type="title"/>
          </p:nvPr>
        </p:nvSpPr>
        <p:spPr/>
        <p:txBody>
          <a:bodyPr/>
          <a:lstStyle/>
          <a:p>
            <a:r>
              <a:rPr lang="en-US" dirty="0"/>
              <a:t>Decision Trees</a:t>
            </a:r>
          </a:p>
        </p:txBody>
      </p:sp>
      <p:pic>
        <p:nvPicPr>
          <p:cNvPr id="5" name="Content Placeholder 4">
            <a:extLst>
              <a:ext uri="{FF2B5EF4-FFF2-40B4-BE49-F238E27FC236}">
                <a16:creationId xmlns:a16="http://schemas.microsoft.com/office/drawing/2014/main" id="{120E820C-6C77-95C8-56C2-7ECDFF68AB3F}"/>
              </a:ext>
            </a:extLst>
          </p:cNvPr>
          <p:cNvPicPr>
            <a:picLocks noGrp="1" noChangeAspect="1"/>
          </p:cNvPicPr>
          <p:nvPr>
            <p:ph idx="1"/>
          </p:nvPr>
        </p:nvPicPr>
        <p:blipFill>
          <a:blip r:embed="rId2"/>
          <a:stretch>
            <a:fillRect/>
          </a:stretch>
        </p:blipFill>
        <p:spPr>
          <a:xfrm>
            <a:off x="1351290" y="1690688"/>
            <a:ext cx="8437234" cy="4351338"/>
          </a:xfrm>
        </p:spPr>
      </p:pic>
    </p:spTree>
    <p:extLst>
      <p:ext uri="{BB962C8B-B14F-4D97-AF65-F5344CB8AC3E}">
        <p14:creationId xmlns:p14="http://schemas.microsoft.com/office/powerpoint/2010/main" val="72601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0B37-5A68-BFDA-59B1-26EA3B55874A}"/>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0D99844E-C2A0-40F6-16C0-037DD93CFA7A}"/>
              </a:ext>
            </a:extLst>
          </p:cNvPr>
          <p:cNvPicPr>
            <a:picLocks noGrp="1" noChangeAspect="1"/>
          </p:cNvPicPr>
          <p:nvPr>
            <p:ph idx="1"/>
          </p:nvPr>
        </p:nvPicPr>
        <p:blipFill>
          <a:blip r:embed="rId2"/>
          <a:stretch>
            <a:fillRect/>
          </a:stretch>
        </p:blipFill>
        <p:spPr>
          <a:xfrm>
            <a:off x="982529" y="1690688"/>
            <a:ext cx="9174755" cy="4351338"/>
          </a:xfrm>
        </p:spPr>
      </p:pic>
    </p:spTree>
    <p:extLst>
      <p:ext uri="{BB962C8B-B14F-4D97-AF65-F5344CB8AC3E}">
        <p14:creationId xmlns:p14="http://schemas.microsoft.com/office/powerpoint/2010/main" val="164442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7135-A59C-60C3-0D46-D7A7F5FDED51}"/>
              </a:ext>
            </a:extLst>
          </p:cNvPr>
          <p:cNvSpPr>
            <a:spLocks noGrp="1"/>
          </p:cNvSpPr>
          <p:nvPr>
            <p:ph type="title"/>
          </p:nvPr>
        </p:nvSpPr>
        <p:spPr/>
        <p:txBody>
          <a:bodyPr/>
          <a:lstStyle/>
          <a:p>
            <a:r>
              <a:rPr lang="en-US" dirty="0"/>
              <a:t>Gradient Boosting</a:t>
            </a:r>
          </a:p>
        </p:txBody>
      </p:sp>
      <p:pic>
        <p:nvPicPr>
          <p:cNvPr id="5" name="Content Placeholder 4">
            <a:extLst>
              <a:ext uri="{FF2B5EF4-FFF2-40B4-BE49-F238E27FC236}">
                <a16:creationId xmlns:a16="http://schemas.microsoft.com/office/drawing/2014/main" id="{F7C7F589-0C36-2A87-2F69-2B025C586F08}"/>
              </a:ext>
            </a:extLst>
          </p:cNvPr>
          <p:cNvPicPr>
            <a:picLocks noGrp="1" noChangeAspect="1"/>
          </p:cNvPicPr>
          <p:nvPr>
            <p:ph idx="1"/>
          </p:nvPr>
        </p:nvPicPr>
        <p:blipFill>
          <a:blip r:embed="rId2"/>
          <a:stretch>
            <a:fillRect/>
          </a:stretch>
        </p:blipFill>
        <p:spPr>
          <a:xfrm>
            <a:off x="1764088" y="1825625"/>
            <a:ext cx="8663824" cy="4351338"/>
          </a:xfrm>
        </p:spPr>
      </p:pic>
    </p:spTree>
    <p:extLst>
      <p:ext uri="{BB962C8B-B14F-4D97-AF65-F5344CB8AC3E}">
        <p14:creationId xmlns:p14="http://schemas.microsoft.com/office/powerpoint/2010/main" val="101677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A413-9335-B3BC-7657-11A18A90AC0B}"/>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DD0B8B2D-9020-1C14-8EC5-28547BDE2AF4}"/>
              </a:ext>
            </a:extLst>
          </p:cNvPr>
          <p:cNvPicPr>
            <a:picLocks noGrp="1" noChangeAspect="1"/>
          </p:cNvPicPr>
          <p:nvPr>
            <p:ph idx="1"/>
          </p:nvPr>
        </p:nvPicPr>
        <p:blipFill>
          <a:blip r:embed="rId2"/>
          <a:stretch>
            <a:fillRect/>
          </a:stretch>
        </p:blipFill>
        <p:spPr>
          <a:xfrm>
            <a:off x="1184262" y="1825625"/>
            <a:ext cx="9823475" cy="4351338"/>
          </a:xfrm>
        </p:spPr>
      </p:pic>
    </p:spTree>
    <p:extLst>
      <p:ext uri="{BB962C8B-B14F-4D97-AF65-F5344CB8AC3E}">
        <p14:creationId xmlns:p14="http://schemas.microsoft.com/office/powerpoint/2010/main" val="371464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1050-2902-AA01-9240-6C8F397E6CC8}"/>
              </a:ext>
            </a:extLst>
          </p:cNvPr>
          <p:cNvSpPr>
            <a:spLocks noGrp="1"/>
          </p:cNvSpPr>
          <p:nvPr>
            <p:ph type="title"/>
          </p:nvPr>
        </p:nvSpPr>
        <p:spPr/>
        <p:txBody>
          <a:bodyPr/>
          <a:lstStyle/>
          <a:p>
            <a:r>
              <a:rPr lang="en-US" dirty="0"/>
              <a:t>Cross Validation – Logistic Regression</a:t>
            </a:r>
          </a:p>
        </p:txBody>
      </p:sp>
      <p:pic>
        <p:nvPicPr>
          <p:cNvPr id="5" name="Content Placeholder 4">
            <a:extLst>
              <a:ext uri="{FF2B5EF4-FFF2-40B4-BE49-F238E27FC236}">
                <a16:creationId xmlns:a16="http://schemas.microsoft.com/office/drawing/2014/main" id="{28E25E25-9263-186E-61A8-FC91E97F180E}"/>
              </a:ext>
            </a:extLst>
          </p:cNvPr>
          <p:cNvPicPr>
            <a:picLocks noGrp="1" noChangeAspect="1"/>
          </p:cNvPicPr>
          <p:nvPr>
            <p:ph idx="1"/>
          </p:nvPr>
        </p:nvPicPr>
        <p:blipFill>
          <a:blip r:embed="rId2"/>
          <a:stretch>
            <a:fillRect/>
          </a:stretch>
        </p:blipFill>
        <p:spPr>
          <a:xfrm>
            <a:off x="1377935" y="1365011"/>
            <a:ext cx="7959546" cy="4351338"/>
          </a:xfrm>
        </p:spPr>
      </p:pic>
      <p:pic>
        <p:nvPicPr>
          <p:cNvPr id="11" name="Picture 10">
            <a:extLst>
              <a:ext uri="{FF2B5EF4-FFF2-40B4-BE49-F238E27FC236}">
                <a16:creationId xmlns:a16="http://schemas.microsoft.com/office/drawing/2014/main" id="{816654EC-E371-FC21-319A-C537CC8DBCD6}"/>
              </a:ext>
            </a:extLst>
          </p:cNvPr>
          <p:cNvPicPr>
            <a:picLocks noChangeAspect="1"/>
          </p:cNvPicPr>
          <p:nvPr/>
        </p:nvPicPr>
        <p:blipFill>
          <a:blip r:embed="rId3"/>
          <a:stretch>
            <a:fillRect/>
          </a:stretch>
        </p:blipFill>
        <p:spPr>
          <a:xfrm>
            <a:off x="1377935" y="5886798"/>
            <a:ext cx="7772400" cy="358054"/>
          </a:xfrm>
          <a:prstGeom prst="rect">
            <a:avLst/>
          </a:prstGeom>
        </p:spPr>
      </p:pic>
    </p:spTree>
    <p:extLst>
      <p:ext uri="{BB962C8B-B14F-4D97-AF65-F5344CB8AC3E}">
        <p14:creationId xmlns:p14="http://schemas.microsoft.com/office/powerpoint/2010/main" val="2284113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3CDA-9756-4182-A374-E453065CBADD}"/>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B55043DA-AE8B-6D03-A982-C6084BF9DBD8}"/>
              </a:ext>
            </a:extLst>
          </p:cNvPr>
          <p:cNvPicPr>
            <a:picLocks noGrp="1" noChangeAspect="1"/>
          </p:cNvPicPr>
          <p:nvPr>
            <p:ph idx="1"/>
          </p:nvPr>
        </p:nvPicPr>
        <p:blipFill>
          <a:blip r:embed="rId2"/>
          <a:stretch>
            <a:fillRect/>
          </a:stretch>
        </p:blipFill>
        <p:spPr/>
      </p:pic>
    </p:spTree>
    <p:extLst>
      <p:ext uri="{BB962C8B-B14F-4D97-AF65-F5344CB8AC3E}">
        <p14:creationId xmlns:p14="http://schemas.microsoft.com/office/powerpoint/2010/main" val="2632859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060D-5BC6-8345-8A58-15C849534362}"/>
              </a:ext>
            </a:extLst>
          </p:cNvPr>
          <p:cNvSpPr>
            <a:spLocks noGrp="1"/>
          </p:cNvSpPr>
          <p:nvPr>
            <p:ph type="title"/>
          </p:nvPr>
        </p:nvSpPr>
        <p:spPr/>
        <p:txBody>
          <a:bodyPr/>
          <a:lstStyle/>
          <a:p>
            <a:r>
              <a:rPr lang="en-US" dirty="0"/>
              <a:t>Cross Validation – Random Forest</a:t>
            </a:r>
          </a:p>
        </p:txBody>
      </p:sp>
      <p:pic>
        <p:nvPicPr>
          <p:cNvPr id="5" name="Content Placeholder 4">
            <a:extLst>
              <a:ext uri="{FF2B5EF4-FFF2-40B4-BE49-F238E27FC236}">
                <a16:creationId xmlns:a16="http://schemas.microsoft.com/office/drawing/2014/main" id="{C73AEE6F-6CF5-2BA0-B6EE-F9F8C0F96B21}"/>
              </a:ext>
            </a:extLst>
          </p:cNvPr>
          <p:cNvPicPr>
            <a:picLocks noGrp="1" noChangeAspect="1"/>
          </p:cNvPicPr>
          <p:nvPr>
            <p:ph idx="1"/>
          </p:nvPr>
        </p:nvPicPr>
        <p:blipFill>
          <a:blip r:embed="rId2"/>
          <a:stretch>
            <a:fillRect/>
          </a:stretch>
        </p:blipFill>
        <p:spPr>
          <a:xfrm>
            <a:off x="1321121" y="1505439"/>
            <a:ext cx="8164755" cy="3847122"/>
          </a:xfrm>
        </p:spPr>
      </p:pic>
    </p:spTree>
    <p:extLst>
      <p:ext uri="{BB962C8B-B14F-4D97-AF65-F5344CB8AC3E}">
        <p14:creationId xmlns:p14="http://schemas.microsoft.com/office/powerpoint/2010/main" val="3044541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3A6B-A4DA-A66E-CC26-60F65269E124}"/>
              </a:ext>
            </a:extLst>
          </p:cNvPr>
          <p:cNvSpPr>
            <a:spLocks noGrp="1"/>
          </p:cNvSpPr>
          <p:nvPr>
            <p:ph type="title"/>
          </p:nvPr>
        </p:nvSpPr>
        <p:spPr/>
        <p:txBody>
          <a:bodyPr/>
          <a:lstStyle/>
          <a:p>
            <a:r>
              <a:rPr lang="en-US" dirty="0"/>
              <a:t>Merging Dataset</a:t>
            </a:r>
          </a:p>
        </p:txBody>
      </p:sp>
      <p:pic>
        <p:nvPicPr>
          <p:cNvPr id="5" name="Content Placeholder 4">
            <a:extLst>
              <a:ext uri="{FF2B5EF4-FFF2-40B4-BE49-F238E27FC236}">
                <a16:creationId xmlns:a16="http://schemas.microsoft.com/office/drawing/2014/main" id="{71E49933-4D67-6982-C5FD-46D3FB932720}"/>
              </a:ext>
            </a:extLst>
          </p:cNvPr>
          <p:cNvPicPr>
            <a:picLocks noGrp="1" noChangeAspect="1"/>
          </p:cNvPicPr>
          <p:nvPr>
            <p:ph idx="1"/>
          </p:nvPr>
        </p:nvPicPr>
        <p:blipFill>
          <a:blip r:embed="rId2"/>
          <a:stretch>
            <a:fillRect/>
          </a:stretch>
        </p:blipFill>
        <p:spPr>
          <a:xfrm>
            <a:off x="2083099" y="1825625"/>
            <a:ext cx="8025801" cy="4351338"/>
          </a:xfrm>
        </p:spPr>
      </p:pic>
    </p:spTree>
    <p:extLst>
      <p:ext uri="{BB962C8B-B14F-4D97-AF65-F5344CB8AC3E}">
        <p14:creationId xmlns:p14="http://schemas.microsoft.com/office/powerpoint/2010/main" val="1072988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4B13-CD8F-79EC-8D25-31919A715B56}"/>
              </a:ext>
            </a:extLst>
          </p:cNvPr>
          <p:cNvSpPr>
            <a:spLocks noGrp="1"/>
          </p:cNvSpPr>
          <p:nvPr>
            <p:ph type="title"/>
          </p:nvPr>
        </p:nvSpPr>
        <p:spPr/>
        <p:txBody>
          <a:bodyPr/>
          <a:lstStyle/>
          <a:p>
            <a:r>
              <a:rPr lang="en-US" dirty="0"/>
              <a:t>Performance</a:t>
            </a:r>
          </a:p>
        </p:txBody>
      </p:sp>
      <p:pic>
        <p:nvPicPr>
          <p:cNvPr id="4" name="Content Placeholder 3">
            <a:extLst>
              <a:ext uri="{FF2B5EF4-FFF2-40B4-BE49-F238E27FC236}">
                <a16:creationId xmlns:a16="http://schemas.microsoft.com/office/drawing/2014/main" id="{57F0456C-7152-E120-088D-84E01A4FC3F1}"/>
              </a:ext>
            </a:extLst>
          </p:cNvPr>
          <p:cNvPicPr>
            <a:picLocks noGrp="1" noChangeAspect="1"/>
          </p:cNvPicPr>
          <p:nvPr>
            <p:ph idx="1"/>
          </p:nvPr>
        </p:nvPicPr>
        <p:blipFill>
          <a:blip r:embed="rId2"/>
          <a:stretch>
            <a:fillRect/>
          </a:stretch>
        </p:blipFill>
        <p:spPr>
          <a:xfrm>
            <a:off x="942706" y="1675030"/>
            <a:ext cx="9254400" cy="4351338"/>
          </a:xfrm>
          <a:prstGeom prst="rect">
            <a:avLst/>
          </a:prstGeom>
        </p:spPr>
      </p:pic>
    </p:spTree>
    <p:extLst>
      <p:ext uri="{BB962C8B-B14F-4D97-AF65-F5344CB8AC3E}">
        <p14:creationId xmlns:p14="http://schemas.microsoft.com/office/powerpoint/2010/main" val="2445671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568E-33A8-7452-EA77-8FF3F2B997F9}"/>
              </a:ext>
            </a:extLst>
          </p:cNvPr>
          <p:cNvSpPr>
            <a:spLocks noGrp="1"/>
          </p:cNvSpPr>
          <p:nvPr>
            <p:ph type="title"/>
          </p:nvPr>
        </p:nvSpPr>
        <p:spPr/>
        <p:txBody>
          <a:bodyPr/>
          <a:lstStyle/>
          <a:p>
            <a:r>
              <a:rPr lang="en-US" dirty="0"/>
              <a:t>Cross Validation - SVM</a:t>
            </a:r>
          </a:p>
        </p:txBody>
      </p:sp>
      <p:pic>
        <p:nvPicPr>
          <p:cNvPr id="5" name="Content Placeholder 4">
            <a:extLst>
              <a:ext uri="{FF2B5EF4-FFF2-40B4-BE49-F238E27FC236}">
                <a16:creationId xmlns:a16="http://schemas.microsoft.com/office/drawing/2014/main" id="{2948961D-7289-49FF-0678-CB0F3DA287C9}"/>
              </a:ext>
            </a:extLst>
          </p:cNvPr>
          <p:cNvPicPr>
            <a:picLocks noGrp="1" noChangeAspect="1"/>
          </p:cNvPicPr>
          <p:nvPr>
            <p:ph idx="1"/>
          </p:nvPr>
        </p:nvPicPr>
        <p:blipFill>
          <a:blip r:embed="rId2"/>
          <a:stretch>
            <a:fillRect/>
          </a:stretch>
        </p:blipFill>
        <p:spPr>
          <a:xfrm>
            <a:off x="1674035" y="1437318"/>
            <a:ext cx="7340806" cy="4351338"/>
          </a:xfrm>
        </p:spPr>
      </p:pic>
      <p:pic>
        <p:nvPicPr>
          <p:cNvPr id="7" name="Picture 6">
            <a:extLst>
              <a:ext uri="{FF2B5EF4-FFF2-40B4-BE49-F238E27FC236}">
                <a16:creationId xmlns:a16="http://schemas.microsoft.com/office/drawing/2014/main" id="{C3CA9E08-E235-05AF-1551-0425BE59AE41}"/>
              </a:ext>
            </a:extLst>
          </p:cNvPr>
          <p:cNvPicPr>
            <a:picLocks noChangeAspect="1"/>
          </p:cNvPicPr>
          <p:nvPr/>
        </p:nvPicPr>
        <p:blipFill>
          <a:blip r:embed="rId3"/>
          <a:stretch>
            <a:fillRect/>
          </a:stretch>
        </p:blipFill>
        <p:spPr>
          <a:xfrm>
            <a:off x="1674035" y="5935836"/>
            <a:ext cx="7772400" cy="310541"/>
          </a:xfrm>
          <a:prstGeom prst="rect">
            <a:avLst/>
          </a:prstGeom>
        </p:spPr>
      </p:pic>
    </p:spTree>
    <p:extLst>
      <p:ext uri="{BB962C8B-B14F-4D97-AF65-F5344CB8AC3E}">
        <p14:creationId xmlns:p14="http://schemas.microsoft.com/office/powerpoint/2010/main" val="864203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4C9D6-2A7A-E00E-399B-9B203C4BAA68}"/>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8DE6D49A-E766-5E58-7E21-FBA25E473B83}"/>
              </a:ext>
            </a:extLst>
          </p:cNvPr>
          <p:cNvPicPr>
            <a:picLocks noGrp="1" noChangeAspect="1"/>
          </p:cNvPicPr>
          <p:nvPr>
            <p:ph idx="1"/>
          </p:nvPr>
        </p:nvPicPr>
        <p:blipFill>
          <a:blip r:embed="rId2"/>
          <a:stretch>
            <a:fillRect/>
          </a:stretch>
        </p:blipFill>
        <p:spPr>
          <a:xfrm>
            <a:off x="637784" y="1827073"/>
            <a:ext cx="10515600" cy="4223181"/>
          </a:xfrm>
        </p:spPr>
      </p:pic>
    </p:spTree>
    <p:extLst>
      <p:ext uri="{BB962C8B-B14F-4D97-AF65-F5344CB8AC3E}">
        <p14:creationId xmlns:p14="http://schemas.microsoft.com/office/powerpoint/2010/main" val="1410204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5DF5-B215-A534-FA80-8708E8449981}"/>
              </a:ext>
            </a:extLst>
          </p:cNvPr>
          <p:cNvSpPr>
            <a:spLocks noGrp="1"/>
          </p:cNvSpPr>
          <p:nvPr>
            <p:ph type="title"/>
          </p:nvPr>
        </p:nvSpPr>
        <p:spPr/>
        <p:txBody>
          <a:bodyPr/>
          <a:lstStyle/>
          <a:p>
            <a:r>
              <a:rPr lang="en-US" dirty="0"/>
              <a:t>Cross Validation- Decision Trees</a:t>
            </a:r>
          </a:p>
        </p:txBody>
      </p:sp>
      <p:pic>
        <p:nvPicPr>
          <p:cNvPr id="5" name="Content Placeholder 4">
            <a:extLst>
              <a:ext uri="{FF2B5EF4-FFF2-40B4-BE49-F238E27FC236}">
                <a16:creationId xmlns:a16="http://schemas.microsoft.com/office/drawing/2014/main" id="{B3B3793E-264A-273D-93BA-35ED991E75FF}"/>
              </a:ext>
            </a:extLst>
          </p:cNvPr>
          <p:cNvPicPr>
            <a:picLocks noGrp="1" noChangeAspect="1"/>
          </p:cNvPicPr>
          <p:nvPr>
            <p:ph idx="1"/>
          </p:nvPr>
        </p:nvPicPr>
        <p:blipFill>
          <a:blip r:embed="rId2"/>
          <a:stretch>
            <a:fillRect/>
          </a:stretch>
        </p:blipFill>
        <p:spPr>
          <a:xfrm>
            <a:off x="934303" y="1499948"/>
            <a:ext cx="7968499" cy="4351338"/>
          </a:xfrm>
        </p:spPr>
      </p:pic>
      <p:pic>
        <p:nvPicPr>
          <p:cNvPr id="7" name="Picture 6">
            <a:extLst>
              <a:ext uri="{FF2B5EF4-FFF2-40B4-BE49-F238E27FC236}">
                <a16:creationId xmlns:a16="http://schemas.microsoft.com/office/drawing/2014/main" id="{101340C9-971C-ED85-26BB-06CD973633A1}"/>
              </a:ext>
            </a:extLst>
          </p:cNvPr>
          <p:cNvPicPr>
            <a:picLocks noChangeAspect="1"/>
          </p:cNvPicPr>
          <p:nvPr/>
        </p:nvPicPr>
        <p:blipFill>
          <a:blip r:embed="rId3"/>
          <a:stretch>
            <a:fillRect/>
          </a:stretch>
        </p:blipFill>
        <p:spPr>
          <a:xfrm>
            <a:off x="1032352" y="5851286"/>
            <a:ext cx="7772400" cy="259976"/>
          </a:xfrm>
          <a:prstGeom prst="rect">
            <a:avLst/>
          </a:prstGeom>
        </p:spPr>
      </p:pic>
    </p:spTree>
    <p:extLst>
      <p:ext uri="{BB962C8B-B14F-4D97-AF65-F5344CB8AC3E}">
        <p14:creationId xmlns:p14="http://schemas.microsoft.com/office/powerpoint/2010/main" val="1483533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D8DB-E623-C3F0-3BAB-96EFEA4CD32E}"/>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3F602757-3E1E-9B06-02B4-2239847A2F34}"/>
              </a:ext>
            </a:extLst>
          </p:cNvPr>
          <p:cNvPicPr>
            <a:picLocks noGrp="1" noChangeAspect="1"/>
          </p:cNvPicPr>
          <p:nvPr>
            <p:ph idx="1"/>
          </p:nvPr>
        </p:nvPicPr>
        <p:blipFill>
          <a:blip r:embed="rId2"/>
          <a:stretch>
            <a:fillRect/>
          </a:stretch>
        </p:blipFill>
        <p:spPr>
          <a:xfrm>
            <a:off x="838200" y="1872850"/>
            <a:ext cx="10515600" cy="4256888"/>
          </a:xfrm>
        </p:spPr>
      </p:pic>
    </p:spTree>
    <p:extLst>
      <p:ext uri="{BB962C8B-B14F-4D97-AF65-F5344CB8AC3E}">
        <p14:creationId xmlns:p14="http://schemas.microsoft.com/office/powerpoint/2010/main" val="4023697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371C-B835-B7F8-4A06-6C44FB3C0F07}"/>
              </a:ext>
            </a:extLst>
          </p:cNvPr>
          <p:cNvSpPr>
            <a:spLocks noGrp="1"/>
          </p:cNvSpPr>
          <p:nvPr>
            <p:ph type="title"/>
          </p:nvPr>
        </p:nvSpPr>
        <p:spPr/>
        <p:txBody>
          <a:bodyPr/>
          <a:lstStyle/>
          <a:p>
            <a:r>
              <a:rPr lang="en-US" dirty="0"/>
              <a:t>Cross Validation – Gradient Boosting</a:t>
            </a:r>
          </a:p>
        </p:txBody>
      </p:sp>
      <p:pic>
        <p:nvPicPr>
          <p:cNvPr id="9" name="Content Placeholder 8">
            <a:extLst>
              <a:ext uri="{FF2B5EF4-FFF2-40B4-BE49-F238E27FC236}">
                <a16:creationId xmlns:a16="http://schemas.microsoft.com/office/drawing/2014/main" id="{874CAD3E-3DB6-8352-D811-425FD4E2FA94}"/>
              </a:ext>
            </a:extLst>
          </p:cNvPr>
          <p:cNvPicPr>
            <a:picLocks noGrp="1" noChangeAspect="1"/>
          </p:cNvPicPr>
          <p:nvPr>
            <p:ph idx="1"/>
          </p:nvPr>
        </p:nvPicPr>
        <p:blipFill>
          <a:blip r:embed="rId2"/>
          <a:stretch>
            <a:fillRect/>
          </a:stretch>
        </p:blipFill>
        <p:spPr>
          <a:xfrm>
            <a:off x="1902277" y="1424793"/>
            <a:ext cx="6408334" cy="4351338"/>
          </a:xfrm>
        </p:spPr>
      </p:pic>
      <p:pic>
        <p:nvPicPr>
          <p:cNvPr id="11" name="Picture 10">
            <a:extLst>
              <a:ext uri="{FF2B5EF4-FFF2-40B4-BE49-F238E27FC236}">
                <a16:creationId xmlns:a16="http://schemas.microsoft.com/office/drawing/2014/main" id="{D7CB986A-672D-648C-9E61-4CF64D61D192}"/>
              </a:ext>
            </a:extLst>
          </p:cNvPr>
          <p:cNvPicPr>
            <a:picLocks noChangeAspect="1"/>
          </p:cNvPicPr>
          <p:nvPr/>
        </p:nvPicPr>
        <p:blipFill>
          <a:blip r:embed="rId3"/>
          <a:stretch>
            <a:fillRect/>
          </a:stretch>
        </p:blipFill>
        <p:spPr>
          <a:xfrm>
            <a:off x="1767474" y="5810578"/>
            <a:ext cx="7772400" cy="302705"/>
          </a:xfrm>
          <a:prstGeom prst="rect">
            <a:avLst/>
          </a:prstGeom>
        </p:spPr>
      </p:pic>
    </p:spTree>
    <p:extLst>
      <p:ext uri="{BB962C8B-B14F-4D97-AF65-F5344CB8AC3E}">
        <p14:creationId xmlns:p14="http://schemas.microsoft.com/office/powerpoint/2010/main" val="496066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782C-2234-F5AC-59CE-00DD8D4D062D}"/>
              </a:ext>
            </a:extLst>
          </p:cNvPr>
          <p:cNvSpPr>
            <a:spLocks noGrp="1"/>
          </p:cNvSpPr>
          <p:nvPr>
            <p:ph type="title"/>
          </p:nvPr>
        </p:nvSpPr>
        <p:spPr/>
        <p:txBody>
          <a:bodyPr/>
          <a:lstStyle/>
          <a:p>
            <a:r>
              <a:rPr lang="en-US" dirty="0"/>
              <a:t>Performance</a:t>
            </a:r>
          </a:p>
        </p:txBody>
      </p:sp>
      <p:pic>
        <p:nvPicPr>
          <p:cNvPr id="5" name="Content Placeholder 4">
            <a:extLst>
              <a:ext uri="{FF2B5EF4-FFF2-40B4-BE49-F238E27FC236}">
                <a16:creationId xmlns:a16="http://schemas.microsoft.com/office/drawing/2014/main" id="{8F4C463D-6C49-665B-B03C-B6B7566FFF13}"/>
              </a:ext>
            </a:extLst>
          </p:cNvPr>
          <p:cNvPicPr>
            <a:picLocks noGrp="1" noChangeAspect="1"/>
          </p:cNvPicPr>
          <p:nvPr>
            <p:ph idx="1"/>
          </p:nvPr>
        </p:nvPicPr>
        <p:blipFill>
          <a:blip r:embed="rId2"/>
          <a:stretch>
            <a:fillRect/>
          </a:stretch>
        </p:blipFill>
        <p:spPr>
          <a:xfrm>
            <a:off x="879203" y="1825625"/>
            <a:ext cx="10433594" cy="4351338"/>
          </a:xfrm>
        </p:spPr>
      </p:pic>
    </p:spTree>
    <p:extLst>
      <p:ext uri="{BB962C8B-B14F-4D97-AF65-F5344CB8AC3E}">
        <p14:creationId xmlns:p14="http://schemas.microsoft.com/office/powerpoint/2010/main" val="8882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C96B-6653-646B-5230-456801E7810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DAFA04A-7958-CEE3-6FF8-2E4DBED46CFC}"/>
              </a:ext>
            </a:extLst>
          </p:cNvPr>
          <p:cNvSpPr>
            <a:spLocks noGrp="1"/>
          </p:cNvSpPr>
          <p:nvPr>
            <p:ph idx="1"/>
          </p:nvPr>
        </p:nvSpPr>
        <p:spPr/>
        <p:txBody>
          <a:bodyPr>
            <a:normAutofit/>
          </a:bodyPr>
          <a:lstStyle/>
          <a:p>
            <a:r>
              <a:rPr lang="en-IN" sz="1800" b="0" dirty="0">
                <a:solidFill>
                  <a:srgbClr val="000000"/>
                </a:solidFill>
                <a:effectLst/>
              </a:rPr>
              <a:t>In conclusion, after evaluating multiple machine learning algorithms, the Random Forest model emerged as the most effective in predicting the fitness index, achieving an impressive accuracy of 98%. </a:t>
            </a:r>
          </a:p>
          <a:p>
            <a:r>
              <a:rPr lang="en-IN" sz="1800" b="0" dirty="0">
                <a:solidFill>
                  <a:srgbClr val="000000"/>
                </a:solidFill>
                <a:effectLst/>
              </a:rPr>
              <a:t>The Support Vector Machine (SVM) model showed a notable improvement, with its accuracy jumping from 53% to 75% </a:t>
            </a:r>
          </a:p>
          <a:p>
            <a:r>
              <a:rPr lang="en-IN" sz="1800" b="0" dirty="0">
                <a:solidFill>
                  <a:srgbClr val="000000"/>
                </a:solidFill>
                <a:effectLst/>
              </a:rPr>
              <a:t>The Decision Tree classifier also displayed a significant enhancement, with its accuracy increasing from 47% to 97% after cross-validation and tuning. </a:t>
            </a:r>
          </a:p>
          <a:p>
            <a:r>
              <a:rPr lang="en-IN" sz="1800" b="0" dirty="0">
                <a:solidFill>
                  <a:srgbClr val="000000"/>
                </a:solidFill>
                <a:effectLst/>
              </a:rPr>
              <a:t>Overall, while Random Forest performed the best, the improvements in both SVM and Decision Tree accuracy underscore the value of using cross-validation and parameter tuning to optimize model performance.</a:t>
            </a:r>
          </a:p>
          <a:p>
            <a:pPr marL="0" indent="0">
              <a:buNone/>
            </a:pPr>
            <a:endParaRPr lang="en-US" dirty="0"/>
          </a:p>
        </p:txBody>
      </p:sp>
    </p:spTree>
    <p:extLst>
      <p:ext uri="{BB962C8B-B14F-4D97-AF65-F5344CB8AC3E}">
        <p14:creationId xmlns:p14="http://schemas.microsoft.com/office/powerpoint/2010/main" val="3249176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EA03-92B8-E684-9984-BF7AA7E2A88A}"/>
              </a:ext>
            </a:extLst>
          </p:cNvPr>
          <p:cNvSpPr>
            <a:spLocks noGrp="1"/>
          </p:cNvSpPr>
          <p:nvPr>
            <p:ph type="title"/>
          </p:nvPr>
        </p:nvSpPr>
        <p:spPr/>
        <p:txBody>
          <a:bodyPr/>
          <a:lstStyle/>
          <a:p>
            <a:r>
              <a:rPr lang="en-US" dirty="0"/>
              <a:t>Inconsistent Data</a:t>
            </a:r>
          </a:p>
        </p:txBody>
      </p:sp>
      <p:pic>
        <p:nvPicPr>
          <p:cNvPr id="5" name="Content Placeholder 4">
            <a:extLst>
              <a:ext uri="{FF2B5EF4-FFF2-40B4-BE49-F238E27FC236}">
                <a16:creationId xmlns:a16="http://schemas.microsoft.com/office/drawing/2014/main" id="{1D3E74F1-8F6E-0A2A-4DEF-43F97AC79E5A}"/>
              </a:ext>
            </a:extLst>
          </p:cNvPr>
          <p:cNvPicPr>
            <a:picLocks noGrp="1" noChangeAspect="1"/>
          </p:cNvPicPr>
          <p:nvPr>
            <p:ph idx="1"/>
          </p:nvPr>
        </p:nvPicPr>
        <p:blipFill>
          <a:blip r:embed="rId2"/>
          <a:stretch>
            <a:fillRect/>
          </a:stretch>
        </p:blipFill>
        <p:spPr>
          <a:xfrm>
            <a:off x="838200" y="2042194"/>
            <a:ext cx="10515600" cy="3918199"/>
          </a:xfrm>
        </p:spPr>
      </p:pic>
    </p:spTree>
    <p:extLst>
      <p:ext uri="{BB962C8B-B14F-4D97-AF65-F5344CB8AC3E}">
        <p14:creationId xmlns:p14="http://schemas.microsoft.com/office/powerpoint/2010/main" val="827938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1953-0B63-4F97-06E7-C8D36075BBFE}"/>
              </a:ext>
            </a:extLst>
          </p:cNvPr>
          <p:cNvSpPr>
            <a:spLocks noGrp="1"/>
          </p:cNvSpPr>
          <p:nvPr>
            <p:ph type="title"/>
          </p:nvPr>
        </p:nvSpPr>
        <p:spPr/>
        <p:txBody>
          <a:bodyPr/>
          <a:lstStyle/>
          <a:p>
            <a:r>
              <a:rPr lang="en-US" dirty="0"/>
              <a:t>Removing Duplicates for Floating </a:t>
            </a:r>
            <a:r>
              <a:rPr lang="en-US" dirty="0" err="1"/>
              <a:t>dtypes</a:t>
            </a:r>
            <a:endParaRPr lang="en-US" dirty="0"/>
          </a:p>
        </p:txBody>
      </p:sp>
      <p:pic>
        <p:nvPicPr>
          <p:cNvPr id="5" name="Content Placeholder 4">
            <a:extLst>
              <a:ext uri="{FF2B5EF4-FFF2-40B4-BE49-F238E27FC236}">
                <a16:creationId xmlns:a16="http://schemas.microsoft.com/office/drawing/2014/main" id="{46503C16-D5CD-F06B-DF1D-F6F560C21365}"/>
              </a:ext>
            </a:extLst>
          </p:cNvPr>
          <p:cNvPicPr>
            <a:picLocks noGrp="1" noChangeAspect="1"/>
          </p:cNvPicPr>
          <p:nvPr>
            <p:ph idx="1"/>
          </p:nvPr>
        </p:nvPicPr>
        <p:blipFill>
          <a:blip r:embed="rId2"/>
          <a:stretch>
            <a:fillRect/>
          </a:stretch>
        </p:blipFill>
        <p:spPr>
          <a:xfrm>
            <a:off x="838200" y="2189684"/>
            <a:ext cx="10515600" cy="3623220"/>
          </a:xfrm>
        </p:spPr>
      </p:pic>
    </p:spTree>
    <p:extLst>
      <p:ext uri="{BB962C8B-B14F-4D97-AF65-F5344CB8AC3E}">
        <p14:creationId xmlns:p14="http://schemas.microsoft.com/office/powerpoint/2010/main" val="364973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F1446-3DE0-1568-87A5-A9C5FE10068A}"/>
              </a:ext>
            </a:extLst>
          </p:cNvPr>
          <p:cNvSpPr>
            <a:spLocks noGrp="1"/>
          </p:cNvSpPr>
          <p:nvPr>
            <p:ph type="title"/>
          </p:nvPr>
        </p:nvSpPr>
        <p:spPr/>
        <p:txBody>
          <a:bodyPr/>
          <a:lstStyle/>
          <a:p>
            <a:r>
              <a:rPr lang="en-US" dirty="0"/>
              <a:t>Removing Duplicates for Integer </a:t>
            </a:r>
            <a:r>
              <a:rPr lang="en-US" dirty="0" err="1"/>
              <a:t>dtypes</a:t>
            </a:r>
            <a:endParaRPr lang="en-US" dirty="0"/>
          </a:p>
        </p:txBody>
      </p:sp>
      <p:pic>
        <p:nvPicPr>
          <p:cNvPr id="5" name="Content Placeholder 4">
            <a:extLst>
              <a:ext uri="{FF2B5EF4-FFF2-40B4-BE49-F238E27FC236}">
                <a16:creationId xmlns:a16="http://schemas.microsoft.com/office/drawing/2014/main" id="{9AA23FDE-E104-9A11-2324-C29DD3E8EB41}"/>
              </a:ext>
            </a:extLst>
          </p:cNvPr>
          <p:cNvPicPr>
            <a:picLocks noGrp="1" noChangeAspect="1"/>
          </p:cNvPicPr>
          <p:nvPr>
            <p:ph idx="1"/>
          </p:nvPr>
        </p:nvPicPr>
        <p:blipFill>
          <a:blip r:embed="rId2"/>
          <a:stretch>
            <a:fillRect/>
          </a:stretch>
        </p:blipFill>
        <p:spPr>
          <a:xfrm>
            <a:off x="914400" y="2153444"/>
            <a:ext cx="10363200" cy="3695700"/>
          </a:xfrm>
        </p:spPr>
      </p:pic>
    </p:spTree>
    <p:extLst>
      <p:ext uri="{BB962C8B-B14F-4D97-AF65-F5344CB8AC3E}">
        <p14:creationId xmlns:p14="http://schemas.microsoft.com/office/powerpoint/2010/main" val="416149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09D6-56DB-ABB9-82D6-995F42102369}"/>
              </a:ext>
            </a:extLst>
          </p:cNvPr>
          <p:cNvSpPr>
            <a:spLocks noGrp="1"/>
          </p:cNvSpPr>
          <p:nvPr>
            <p:ph type="title"/>
          </p:nvPr>
        </p:nvSpPr>
        <p:spPr/>
        <p:txBody>
          <a:bodyPr/>
          <a:lstStyle/>
          <a:p>
            <a:r>
              <a:rPr lang="en-US" dirty="0"/>
              <a:t>Calling Function for float</a:t>
            </a:r>
          </a:p>
        </p:txBody>
      </p:sp>
      <p:pic>
        <p:nvPicPr>
          <p:cNvPr id="5" name="Content Placeholder 4">
            <a:extLst>
              <a:ext uri="{FF2B5EF4-FFF2-40B4-BE49-F238E27FC236}">
                <a16:creationId xmlns:a16="http://schemas.microsoft.com/office/drawing/2014/main" id="{8843CBF2-03C2-778D-FDF1-6A0E540605E8}"/>
              </a:ext>
            </a:extLst>
          </p:cNvPr>
          <p:cNvPicPr>
            <a:picLocks noGrp="1" noChangeAspect="1"/>
          </p:cNvPicPr>
          <p:nvPr>
            <p:ph idx="1"/>
          </p:nvPr>
        </p:nvPicPr>
        <p:blipFill>
          <a:blip r:embed="rId2"/>
          <a:stretch>
            <a:fillRect/>
          </a:stretch>
        </p:blipFill>
        <p:spPr>
          <a:xfrm>
            <a:off x="1728592" y="1446690"/>
            <a:ext cx="8383997" cy="4904006"/>
          </a:xfrm>
        </p:spPr>
      </p:pic>
    </p:spTree>
    <p:extLst>
      <p:ext uri="{BB962C8B-B14F-4D97-AF65-F5344CB8AC3E}">
        <p14:creationId xmlns:p14="http://schemas.microsoft.com/office/powerpoint/2010/main" val="312557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E4B0-47AB-4FCB-6FE4-B7EE52F2C187}"/>
              </a:ext>
            </a:extLst>
          </p:cNvPr>
          <p:cNvSpPr>
            <a:spLocks noGrp="1"/>
          </p:cNvSpPr>
          <p:nvPr>
            <p:ph type="title"/>
          </p:nvPr>
        </p:nvSpPr>
        <p:spPr/>
        <p:txBody>
          <a:bodyPr/>
          <a:lstStyle/>
          <a:p>
            <a:r>
              <a:rPr lang="en-US" dirty="0"/>
              <a:t>Calling Function for Integer</a:t>
            </a:r>
          </a:p>
        </p:txBody>
      </p:sp>
      <p:pic>
        <p:nvPicPr>
          <p:cNvPr id="5" name="Content Placeholder 4">
            <a:extLst>
              <a:ext uri="{FF2B5EF4-FFF2-40B4-BE49-F238E27FC236}">
                <a16:creationId xmlns:a16="http://schemas.microsoft.com/office/drawing/2014/main" id="{DD5F9D20-93CE-D692-4804-60463F275317}"/>
              </a:ext>
            </a:extLst>
          </p:cNvPr>
          <p:cNvPicPr>
            <a:picLocks noGrp="1" noChangeAspect="1"/>
          </p:cNvPicPr>
          <p:nvPr>
            <p:ph idx="1"/>
          </p:nvPr>
        </p:nvPicPr>
        <p:blipFill>
          <a:blip r:embed="rId2"/>
          <a:stretch>
            <a:fillRect/>
          </a:stretch>
        </p:blipFill>
        <p:spPr>
          <a:xfrm>
            <a:off x="1650356" y="1427967"/>
            <a:ext cx="8204299" cy="4748996"/>
          </a:xfrm>
        </p:spPr>
      </p:pic>
    </p:spTree>
    <p:extLst>
      <p:ext uri="{BB962C8B-B14F-4D97-AF65-F5344CB8AC3E}">
        <p14:creationId xmlns:p14="http://schemas.microsoft.com/office/powerpoint/2010/main" val="984392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524</Words>
  <Application>Microsoft Macintosh PowerPoint</Application>
  <PresentationFormat>Widescreen</PresentationFormat>
  <Paragraphs>65</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Helvetica</vt:lpstr>
      <vt:lpstr>Office Theme</vt:lpstr>
      <vt:lpstr>Big Data Project Classification on Fit-Bit Data </vt:lpstr>
      <vt:lpstr>Introduction</vt:lpstr>
      <vt:lpstr>Dataset</vt:lpstr>
      <vt:lpstr>Merging Dataset</vt:lpstr>
      <vt:lpstr>Inconsistent Data</vt:lpstr>
      <vt:lpstr>Removing Duplicates for Floating dtypes</vt:lpstr>
      <vt:lpstr>Removing Duplicates for Integer dtypes</vt:lpstr>
      <vt:lpstr>Calling Function for float</vt:lpstr>
      <vt:lpstr>Calling Function for Integer</vt:lpstr>
      <vt:lpstr>Features not consistent with Calories</vt:lpstr>
      <vt:lpstr>Check for linear relationship</vt:lpstr>
      <vt:lpstr>Bucketing the values for target column</vt:lpstr>
      <vt:lpstr>Reading CSV in DataBricks</vt:lpstr>
      <vt:lpstr>Applying ANOVA</vt:lpstr>
      <vt:lpstr>Applying ANOVA</vt:lpstr>
      <vt:lpstr>Results of ANOVA</vt:lpstr>
      <vt:lpstr>Indexing the target column</vt:lpstr>
      <vt:lpstr>Too much linearity in the dataset – Add Noise</vt:lpstr>
      <vt:lpstr>Too much linearity in the dataset – Add Noise</vt:lpstr>
      <vt:lpstr>Scaling the Data and Splitting the data</vt:lpstr>
      <vt:lpstr>Is my training dataset balanced?</vt:lpstr>
      <vt:lpstr>Let’s balance it using SMOTE</vt:lpstr>
      <vt:lpstr>Converting back to dense vectors</vt:lpstr>
      <vt:lpstr>Now the training data is balanced</vt:lpstr>
      <vt:lpstr>Cross Verify the duplicity for data leakage </vt:lpstr>
      <vt:lpstr>Base Model – Logistic Regression</vt:lpstr>
      <vt:lpstr>Function for evaluation</vt:lpstr>
      <vt:lpstr>Performance</vt:lpstr>
      <vt:lpstr>Random Forest</vt:lpstr>
      <vt:lpstr>Performance</vt:lpstr>
      <vt:lpstr>SVM (OvR)</vt:lpstr>
      <vt:lpstr>Performance</vt:lpstr>
      <vt:lpstr>Decision Trees</vt:lpstr>
      <vt:lpstr>Performance</vt:lpstr>
      <vt:lpstr>Gradient Boosting</vt:lpstr>
      <vt:lpstr>Performance</vt:lpstr>
      <vt:lpstr>Cross Validation – Logistic Regression</vt:lpstr>
      <vt:lpstr>Performance</vt:lpstr>
      <vt:lpstr>Cross Validation – Random Forest</vt:lpstr>
      <vt:lpstr>Performance</vt:lpstr>
      <vt:lpstr>Cross Validation - SVM</vt:lpstr>
      <vt:lpstr>Performance</vt:lpstr>
      <vt:lpstr>Cross Validation- Decision Trees</vt:lpstr>
      <vt:lpstr>Performance</vt:lpstr>
      <vt:lpstr>Cross Validation – Gradient Boosting</vt:lpstr>
      <vt:lpstr>Performance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 Classification on Fit-Bit Data </dc:title>
  <dc:creator>Ashwini Choudhary</dc:creator>
  <cp:lastModifiedBy>Ashwini Choudhary</cp:lastModifiedBy>
  <cp:revision>2</cp:revision>
  <dcterms:created xsi:type="dcterms:W3CDTF">2024-12-06T18:46:29Z</dcterms:created>
  <dcterms:modified xsi:type="dcterms:W3CDTF">2024-12-09T11:16:00Z</dcterms:modified>
</cp:coreProperties>
</file>